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4"/>
  </p:notesMasterIdLst>
  <p:sldIdLst>
    <p:sldId id="256" r:id="rId3"/>
    <p:sldId id="258" r:id="rId4"/>
    <p:sldId id="276" r:id="rId5"/>
    <p:sldId id="259" r:id="rId6"/>
    <p:sldId id="278" r:id="rId7"/>
    <p:sldId id="277" r:id="rId8"/>
    <p:sldId id="279" r:id="rId9"/>
    <p:sldId id="305" r:id="rId10"/>
    <p:sldId id="306" r:id="rId11"/>
    <p:sldId id="307" r:id="rId12"/>
    <p:sldId id="309" r:id="rId1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9" autoAdjust="0"/>
    <p:restoredTop sz="94660"/>
  </p:normalViewPr>
  <p:slideViewPr>
    <p:cSldViewPr snapToGrid="0">
      <p:cViewPr varScale="1">
        <p:scale>
          <a:sx n="63" d="100"/>
          <a:sy n="63" d="100"/>
        </p:scale>
        <p:origin x="76" y="196"/>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826757-F460-4006-AEDE-A3F76509F942}" type="datetimeFigureOut">
              <a:rPr lang="fr-FR" smtClean="0"/>
              <a:t>13/03/2025</a:t>
            </a:fld>
            <a:endParaRPr lang="fr-F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D7AB6E-203E-42A1-A59B-FADDC3FC4F43}" type="slidenum">
              <a:rPr lang="fr-FR" smtClean="0"/>
              <a:t>‹#›</a:t>
            </a:fld>
            <a:endParaRPr lang="fr-FR"/>
          </a:p>
        </p:txBody>
      </p:sp>
    </p:spTree>
    <p:extLst>
      <p:ext uri="{BB962C8B-B14F-4D97-AF65-F5344CB8AC3E}">
        <p14:creationId xmlns:p14="http://schemas.microsoft.com/office/powerpoint/2010/main" val="41200120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fld id="{F9D7AB6E-203E-42A1-A59B-FADDC3FC4F43}" type="slidenum">
              <a:rPr lang="fr-FR" smtClean="0"/>
              <a:t>7</a:t>
            </a:fld>
            <a:endParaRPr lang="fr-FR"/>
          </a:p>
        </p:txBody>
      </p:sp>
    </p:spTree>
    <p:extLst>
      <p:ext uri="{BB962C8B-B14F-4D97-AF65-F5344CB8AC3E}">
        <p14:creationId xmlns:p14="http://schemas.microsoft.com/office/powerpoint/2010/main" val="26421206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period depends on the assumed </a:t>
            </a:r>
            <a:r>
              <a:rPr lang="en-US" dirty="0" err="1"/>
              <a:t>Lehnert</a:t>
            </a:r>
            <a:r>
              <a:rPr lang="en-US" dirty="0"/>
              <a:t> number (Le) (the ratio between the rotation time scale and the Alfvén wave time scale), which in our (and L&amp;J) case is 0.001. </a:t>
            </a:r>
          </a:p>
        </p:txBody>
      </p:sp>
      <p:sp>
        <p:nvSpPr>
          <p:cNvPr id="4" name="Slide Number Placeholder 3"/>
          <p:cNvSpPr>
            <a:spLocks noGrp="1"/>
          </p:cNvSpPr>
          <p:nvPr>
            <p:ph type="sldNum" sz="quarter" idx="10"/>
          </p:nvPr>
        </p:nvSpPr>
        <p:spPr/>
        <p:txBody>
          <a:bodyPr/>
          <a:lstStyle/>
          <a:p>
            <a:fld id="{13672F04-611B-435B-A5FB-E4EFBD5308FC}" type="slidenum">
              <a:rPr lang="en-US" smtClean="0"/>
              <a:t>8</a:t>
            </a:fld>
            <a:endParaRPr lang="en-US"/>
          </a:p>
        </p:txBody>
      </p:sp>
    </p:spTree>
    <p:extLst>
      <p:ext uri="{BB962C8B-B14F-4D97-AF65-F5344CB8AC3E}">
        <p14:creationId xmlns:p14="http://schemas.microsoft.com/office/powerpoint/2010/main" val="22802294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4E531-FDF5-A151-E524-99E58ED0B34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fr-FR"/>
          </a:p>
        </p:txBody>
      </p:sp>
      <p:sp>
        <p:nvSpPr>
          <p:cNvPr id="3" name="Subtitle 2">
            <a:extLst>
              <a:ext uri="{FF2B5EF4-FFF2-40B4-BE49-F238E27FC236}">
                <a16:creationId xmlns:a16="http://schemas.microsoft.com/office/drawing/2014/main" id="{6CBDC002-71FA-5FE2-2ADB-50BACB2B662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FR"/>
          </a:p>
        </p:txBody>
      </p:sp>
      <p:sp>
        <p:nvSpPr>
          <p:cNvPr id="4" name="Date Placeholder 3">
            <a:extLst>
              <a:ext uri="{FF2B5EF4-FFF2-40B4-BE49-F238E27FC236}">
                <a16:creationId xmlns:a16="http://schemas.microsoft.com/office/drawing/2014/main" id="{0C14E861-15BE-8786-D617-431221B64FAC}"/>
              </a:ext>
            </a:extLst>
          </p:cNvPr>
          <p:cNvSpPr>
            <a:spLocks noGrp="1"/>
          </p:cNvSpPr>
          <p:nvPr>
            <p:ph type="dt" sz="half" idx="10"/>
          </p:nvPr>
        </p:nvSpPr>
        <p:spPr/>
        <p:txBody>
          <a:bodyPr/>
          <a:lstStyle/>
          <a:p>
            <a:fld id="{7B2BDCB4-F0E6-44DE-B759-C36786D97E90}" type="datetimeFigureOut">
              <a:rPr lang="fr-FR" smtClean="0"/>
              <a:t>13/03/2025</a:t>
            </a:fld>
            <a:endParaRPr lang="fr-FR"/>
          </a:p>
        </p:txBody>
      </p:sp>
      <p:sp>
        <p:nvSpPr>
          <p:cNvPr id="5" name="Footer Placeholder 4">
            <a:extLst>
              <a:ext uri="{FF2B5EF4-FFF2-40B4-BE49-F238E27FC236}">
                <a16:creationId xmlns:a16="http://schemas.microsoft.com/office/drawing/2014/main" id="{C3F86C33-BEF0-5C90-8F48-E91884ADDDF1}"/>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C7DFADF2-99BA-AB04-92A8-F842095245B0}"/>
              </a:ext>
            </a:extLst>
          </p:cNvPr>
          <p:cNvSpPr>
            <a:spLocks noGrp="1"/>
          </p:cNvSpPr>
          <p:nvPr>
            <p:ph type="sldNum" sz="quarter" idx="12"/>
          </p:nvPr>
        </p:nvSpPr>
        <p:spPr/>
        <p:txBody>
          <a:bodyPr/>
          <a:lstStyle/>
          <a:p>
            <a:fld id="{D6F60912-4729-4EB1-AC33-81C059398498}" type="slidenum">
              <a:rPr lang="fr-FR" smtClean="0"/>
              <a:t>‹#›</a:t>
            </a:fld>
            <a:endParaRPr lang="fr-FR"/>
          </a:p>
        </p:txBody>
      </p:sp>
    </p:spTree>
    <p:extLst>
      <p:ext uri="{BB962C8B-B14F-4D97-AF65-F5344CB8AC3E}">
        <p14:creationId xmlns:p14="http://schemas.microsoft.com/office/powerpoint/2010/main" val="4174439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169B4-2264-5A5B-202C-DDFA9F0242FC}"/>
              </a:ext>
            </a:extLst>
          </p:cNvPr>
          <p:cNvSpPr>
            <a:spLocks noGrp="1"/>
          </p:cNvSpPr>
          <p:nvPr>
            <p:ph type="title"/>
          </p:nvPr>
        </p:nvSpPr>
        <p:spPr/>
        <p:txBody>
          <a:bodyPr/>
          <a:lstStyle/>
          <a:p>
            <a:r>
              <a:rPr lang="en-US"/>
              <a:t>Click to edit Master title style</a:t>
            </a:r>
            <a:endParaRPr lang="fr-FR"/>
          </a:p>
        </p:txBody>
      </p:sp>
      <p:sp>
        <p:nvSpPr>
          <p:cNvPr id="3" name="Vertical Text Placeholder 2">
            <a:extLst>
              <a:ext uri="{FF2B5EF4-FFF2-40B4-BE49-F238E27FC236}">
                <a16:creationId xmlns:a16="http://schemas.microsoft.com/office/drawing/2014/main" id="{67DF9BA7-E300-FC70-6BC1-8F561022D00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09308C84-374D-C232-BF4B-9D606261D031}"/>
              </a:ext>
            </a:extLst>
          </p:cNvPr>
          <p:cNvSpPr>
            <a:spLocks noGrp="1"/>
          </p:cNvSpPr>
          <p:nvPr>
            <p:ph type="dt" sz="half" idx="10"/>
          </p:nvPr>
        </p:nvSpPr>
        <p:spPr/>
        <p:txBody>
          <a:bodyPr/>
          <a:lstStyle/>
          <a:p>
            <a:fld id="{7B2BDCB4-F0E6-44DE-B759-C36786D97E90}" type="datetimeFigureOut">
              <a:rPr lang="fr-FR" smtClean="0"/>
              <a:t>13/03/2025</a:t>
            </a:fld>
            <a:endParaRPr lang="fr-FR"/>
          </a:p>
        </p:txBody>
      </p:sp>
      <p:sp>
        <p:nvSpPr>
          <p:cNvPr id="5" name="Footer Placeholder 4">
            <a:extLst>
              <a:ext uri="{FF2B5EF4-FFF2-40B4-BE49-F238E27FC236}">
                <a16:creationId xmlns:a16="http://schemas.microsoft.com/office/drawing/2014/main" id="{76FD3BCF-1686-488A-B3AC-A8EBECB66F92}"/>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A665FEFE-755F-0C39-AF4F-FC6FF334FAA1}"/>
              </a:ext>
            </a:extLst>
          </p:cNvPr>
          <p:cNvSpPr>
            <a:spLocks noGrp="1"/>
          </p:cNvSpPr>
          <p:nvPr>
            <p:ph type="sldNum" sz="quarter" idx="12"/>
          </p:nvPr>
        </p:nvSpPr>
        <p:spPr/>
        <p:txBody>
          <a:bodyPr/>
          <a:lstStyle/>
          <a:p>
            <a:fld id="{D6F60912-4729-4EB1-AC33-81C059398498}" type="slidenum">
              <a:rPr lang="fr-FR" smtClean="0"/>
              <a:t>‹#›</a:t>
            </a:fld>
            <a:endParaRPr lang="fr-FR"/>
          </a:p>
        </p:txBody>
      </p:sp>
    </p:spTree>
    <p:extLst>
      <p:ext uri="{BB962C8B-B14F-4D97-AF65-F5344CB8AC3E}">
        <p14:creationId xmlns:p14="http://schemas.microsoft.com/office/powerpoint/2010/main" val="9661936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50B78A4-970A-13E8-AAC6-2220F676DAB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fr-FR"/>
          </a:p>
        </p:txBody>
      </p:sp>
      <p:sp>
        <p:nvSpPr>
          <p:cNvPr id="3" name="Vertical Text Placeholder 2">
            <a:extLst>
              <a:ext uri="{FF2B5EF4-FFF2-40B4-BE49-F238E27FC236}">
                <a16:creationId xmlns:a16="http://schemas.microsoft.com/office/drawing/2014/main" id="{C4416856-9EDC-F50A-D4A2-E273C326ADE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BAC5F424-9D5F-28D9-C070-381C5EBB4D48}"/>
              </a:ext>
            </a:extLst>
          </p:cNvPr>
          <p:cNvSpPr>
            <a:spLocks noGrp="1"/>
          </p:cNvSpPr>
          <p:nvPr>
            <p:ph type="dt" sz="half" idx="10"/>
          </p:nvPr>
        </p:nvSpPr>
        <p:spPr/>
        <p:txBody>
          <a:bodyPr/>
          <a:lstStyle/>
          <a:p>
            <a:fld id="{7B2BDCB4-F0E6-44DE-B759-C36786D97E90}" type="datetimeFigureOut">
              <a:rPr lang="fr-FR" smtClean="0"/>
              <a:t>13/03/2025</a:t>
            </a:fld>
            <a:endParaRPr lang="fr-FR"/>
          </a:p>
        </p:txBody>
      </p:sp>
      <p:sp>
        <p:nvSpPr>
          <p:cNvPr id="5" name="Footer Placeholder 4">
            <a:extLst>
              <a:ext uri="{FF2B5EF4-FFF2-40B4-BE49-F238E27FC236}">
                <a16:creationId xmlns:a16="http://schemas.microsoft.com/office/drawing/2014/main" id="{D172EDC2-7479-705E-F417-9305A34A5C86}"/>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F58BEB68-64C5-D8BB-BDF1-C9F4CCB32AF3}"/>
              </a:ext>
            </a:extLst>
          </p:cNvPr>
          <p:cNvSpPr>
            <a:spLocks noGrp="1"/>
          </p:cNvSpPr>
          <p:nvPr>
            <p:ph type="sldNum" sz="quarter" idx="12"/>
          </p:nvPr>
        </p:nvSpPr>
        <p:spPr/>
        <p:txBody>
          <a:bodyPr/>
          <a:lstStyle/>
          <a:p>
            <a:fld id="{D6F60912-4729-4EB1-AC33-81C059398498}" type="slidenum">
              <a:rPr lang="fr-FR" smtClean="0"/>
              <a:t>‹#›</a:t>
            </a:fld>
            <a:endParaRPr lang="fr-FR"/>
          </a:p>
        </p:txBody>
      </p:sp>
    </p:spTree>
    <p:extLst>
      <p:ext uri="{BB962C8B-B14F-4D97-AF65-F5344CB8AC3E}">
        <p14:creationId xmlns:p14="http://schemas.microsoft.com/office/powerpoint/2010/main" val="15992765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177" indent="0" algn="ctr">
              <a:buNone/>
              <a:defRPr/>
            </a:lvl2pPr>
            <a:lvl3pPr marL="914353" indent="0" algn="ctr">
              <a:buNone/>
              <a:defRPr/>
            </a:lvl3pPr>
            <a:lvl4pPr marL="1371530" indent="0" algn="ctr">
              <a:buNone/>
              <a:defRPr/>
            </a:lvl4pPr>
            <a:lvl5pPr marL="1828706" indent="0" algn="ctr">
              <a:buNone/>
              <a:defRPr/>
            </a:lvl5pPr>
            <a:lvl6pPr marL="2285883" indent="0" algn="ctr">
              <a:buNone/>
              <a:defRPr/>
            </a:lvl6pPr>
            <a:lvl7pPr marL="2743060" indent="0" algn="ctr">
              <a:buNone/>
              <a:defRPr/>
            </a:lvl7pPr>
            <a:lvl8pPr marL="3200236" indent="0" algn="ctr">
              <a:buNone/>
              <a:defRPr/>
            </a:lvl8pPr>
            <a:lvl9pPr marL="3657413"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8817E0C-8A83-4170-BB74-7FE644154D2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312393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7CC6949-7EF3-40D4-9825-6A6AEB43D37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295412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4"/>
            <a:ext cx="10363200" cy="1500187"/>
          </a:xfrm>
        </p:spPr>
        <p:txBody>
          <a:bodyPr anchor="b"/>
          <a:lstStyle>
            <a:lvl1pPr marL="0" indent="0">
              <a:buNone/>
              <a:defRPr sz="2000"/>
            </a:lvl1pPr>
            <a:lvl2pPr marL="457177" indent="0">
              <a:buNone/>
              <a:defRPr sz="1800"/>
            </a:lvl2pPr>
            <a:lvl3pPr marL="914353" indent="0">
              <a:buNone/>
              <a:defRPr sz="1600"/>
            </a:lvl3pPr>
            <a:lvl4pPr marL="1371530" indent="0">
              <a:buNone/>
              <a:defRPr sz="1400"/>
            </a:lvl4pPr>
            <a:lvl5pPr marL="1828706" indent="0">
              <a:buNone/>
              <a:defRPr sz="1400"/>
            </a:lvl5pPr>
            <a:lvl6pPr marL="2285883" indent="0">
              <a:buNone/>
              <a:defRPr sz="1400"/>
            </a:lvl6pPr>
            <a:lvl7pPr marL="2743060" indent="0">
              <a:buNone/>
              <a:defRPr sz="1400"/>
            </a:lvl7pPr>
            <a:lvl8pPr marL="3200236" indent="0">
              <a:buNone/>
              <a:defRPr sz="1400"/>
            </a:lvl8pPr>
            <a:lvl9pPr marL="3657413"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6A9A3AA-A8CE-4848-B901-244C7A8C55B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429502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1"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31AE05F-FDB9-42BC-AEDC-625D60DD349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894512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1" y="1535113"/>
            <a:ext cx="5386917" cy="639762"/>
          </a:xfrm>
        </p:spPr>
        <p:txBody>
          <a:bodyPr anchor="b"/>
          <a:lstStyle>
            <a:lvl1pPr marL="0" indent="0">
              <a:buNone/>
              <a:defRPr sz="2400" b="1"/>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1"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7F436C90-CEAF-4BBA-879E-993BE0618BC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59849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618210DE-8BDD-48E9-9EB5-3CAC008593A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266596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F9973C37-8FE9-4138-A09D-B7B5EDB2B74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174394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4" y="273051"/>
            <a:ext cx="6815666"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177" indent="0">
              <a:buNone/>
              <a:defRPr sz="1200"/>
            </a:lvl2pPr>
            <a:lvl3pPr marL="914353" indent="0">
              <a:buNone/>
              <a:defRPr sz="1000"/>
            </a:lvl3pPr>
            <a:lvl4pPr marL="1371530" indent="0">
              <a:buNone/>
              <a:defRPr sz="900"/>
            </a:lvl4pPr>
            <a:lvl5pPr marL="1828706" indent="0">
              <a:buNone/>
              <a:defRPr sz="900"/>
            </a:lvl5pPr>
            <a:lvl6pPr marL="2285883" indent="0">
              <a:buNone/>
              <a:defRPr sz="900"/>
            </a:lvl6pPr>
            <a:lvl7pPr marL="2743060" indent="0">
              <a:buNone/>
              <a:defRPr sz="900"/>
            </a:lvl7pPr>
            <a:lvl8pPr marL="3200236" indent="0">
              <a:buNone/>
              <a:defRPr sz="900"/>
            </a:lvl8pPr>
            <a:lvl9pPr marL="365741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835EFF9B-5FF1-4161-9680-270BD2E025F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811682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B92DF-6B61-F54A-AEAF-CEE168DE559B}"/>
              </a:ext>
            </a:extLst>
          </p:cNvPr>
          <p:cNvSpPr>
            <a:spLocks noGrp="1"/>
          </p:cNvSpPr>
          <p:nvPr>
            <p:ph type="title"/>
          </p:nvPr>
        </p:nvSpPr>
        <p:spPr/>
        <p:txBody>
          <a:bodyPr/>
          <a:lstStyle/>
          <a:p>
            <a:r>
              <a:rPr lang="en-US"/>
              <a:t>Click to edit Master title style</a:t>
            </a:r>
            <a:endParaRPr lang="fr-FR"/>
          </a:p>
        </p:txBody>
      </p:sp>
      <p:sp>
        <p:nvSpPr>
          <p:cNvPr id="3" name="Content Placeholder 2">
            <a:extLst>
              <a:ext uri="{FF2B5EF4-FFF2-40B4-BE49-F238E27FC236}">
                <a16:creationId xmlns:a16="http://schemas.microsoft.com/office/drawing/2014/main" id="{B200ACA5-7BDE-449E-1518-0B02E4EBF41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E7863AE8-B1BA-35EB-C415-613D413012F8}"/>
              </a:ext>
            </a:extLst>
          </p:cNvPr>
          <p:cNvSpPr>
            <a:spLocks noGrp="1"/>
          </p:cNvSpPr>
          <p:nvPr>
            <p:ph type="dt" sz="half" idx="10"/>
          </p:nvPr>
        </p:nvSpPr>
        <p:spPr/>
        <p:txBody>
          <a:bodyPr/>
          <a:lstStyle/>
          <a:p>
            <a:fld id="{7B2BDCB4-F0E6-44DE-B759-C36786D97E90}" type="datetimeFigureOut">
              <a:rPr lang="fr-FR" smtClean="0"/>
              <a:t>13/03/2025</a:t>
            </a:fld>
            <a:endParaRPr lang="fr-FR"/>
          </a:p>
        </p:txBody>
      </p:sp>
      <p:sp>
        <p:nvSpPr>
          <p:cNvPr id="5" name="Footer Placeholder 4">
            <a:extLst>
              <a:ext uri="{FF2B5EF4-FFF2-40B4-BE49-F238E27FC236}">
                <a16:creationId xmlns:a16="http://schemas.microsoft.com/office/drawing/2014/main" id="{F2688E39-BEA0-07CC-08D4-97F6D082F8DE}"/>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AD5CE019-73BD-46F8-A301-9F038DC5EEA0}"/>
              </a:ext>
            </a:extLst>
          </p:cNvPr>
          <p:cNvSpPr>
            <a:spLocks noGrp="1"/>
          </p:cNvSpPr>
          <p:nvPr>
            <p:ph type="sldNum" sz="quarter" idx="12"/>
          </p:nvPr>
        </p:nvSpPr>
        <p:spPr/>
        <p:txBody>
          <a:bodyPr/>
          <a:lstStyle/>
          <a:p>
            <a:fld id="{D6F60912-4729-4EB1-AC33-81C059398498}" type="slidenum">
              <a:rPr lang="fr-FR" smtClean="0"/>
              <a:t>‹#›</a:t>
            </a:fld>
            <a:endParaRPr lang="fr-FR"/>
          </a:p>
        </p:txBody>
      </p:sp>
    </p:spTree>
    <p:extLst>
      <p:ext uri="{BB962C8B-B14F-4D97-AF65-F5344CB8AC3E}">
        <p14:creationId xmlns:p14="http://schemas.microsoft.com/office/powerpoint/2010/main" val="20590282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8" y="612775"/>
            <a:ext cx="7315200" cy="4114800"/>
          </a:xfrm>
        </p:spPr>
        <p:txBody>
          <a:bodyPr/>
          <a:lstStyle>
            <a:lvl1pPr marL="0" indent="0">
              <a:buNone/>
              <a:defRPr sz="3200"/>
            </a:lvl1pPr>
            <a:lvl2pPr marL="457177" indent="0">
              <a:buNone/>
              <a:defRPr sz="2800"/>
            </a:lvl2pPr>
            <a:lvl3pPr marL="914353" indent="0">
              <a:buNone/>
              <a:defRPr sz="2400"/>
            </a:lvl3pPr>
            <a:lvl4pPr marL="1371530" indent="0">
              <a:buNone/>
              <a:defRPr sz="2000"/>
            </a:lvl4pPr>
            <a:lvl5pPr marL="1828706" indent="0">
              <a:buNone/>
              <a:defRPr sz="2000"/>
            </a:lvl5pPr>
            <a:lvl6pPr marL="2285883" indent="0">
              <a:buNone/>
              <a:defRPr sz="2000"/>
            </a:lvl6pPr>
            <a:lvl7pPr marL="2743060" indent="0">
              <a:buNone/>
              <a:defRPr sz="2000"/>
            </a:lvl7pPr>
            <a:lvl8pPr marL="3200236" indent="0">
              <a:buNone/>
              <a:defRPr sz="2000"/>
            </a:lvl8pPr>
            <a:lvl9pPr marL="3657413" indent="0">
              <a:buNone/>
              <a:defRPr sz="2000"/>
            </a:lvl9pPr>
          </a:lstStyle>
          <a:p>
            <a:endParaRPr lang="en-US"/>
          </a:p>
        </p:txBody>
      </p:sp>
      <p:sp>
        <p:nvSpPr>
          <p:cNvPr id="4" name="Text Placeholder 3"/>
          <p:cNvSpPr>
            <a:spLocks noGrp="1"/>
          </p:cNvSpPr>
          <p:nvPr>
            <p:ph type="body" sz="half" idx="2"/>
          </p:nvPr>
        </p:nvSpPr>
        <p:spPr>
          <a:xfrm>
            <a:off x="2389718" y="5367338"/>
            <a:ext cx="7315200" cy="804862"/>
          </a:xfrm>
        </p:spPr>
        <p:txBody>
          <a:bodyPr/>
          <a:lstStyle>
            <a:lvl1pPr marL="0" indent="0">
              <a:buNone/>
              <a:defRPr sz="1400"/>
            </a:lvl1pPr>
            <a:lvl2pPr marL="457177" indent="0">
              <a:buNone/>
              <a:defRPr sz="1200"/>
            </a:lvl2pPr>
            <a:lvl3pPr marL="914353" indent="0">
              <a:buNone/>
              <a:defRPr sz="1000"/>
            </a:lvl3pPr>
            <a:lvl4pPr marL="1371530" indent="0">
              <a:buNone/>
              <a:defRPr sz="900"/>
            </a:lvl4pPr>
            <a:lvl5pPr marL="1828706" indent="0">
              <a:buNone/>
              <a:defRPr sz="900"/>
            </a:lvl5pPr>
            <a:lvl6pPr marL="2285883" indent="0">
              <a:buNone/>
              <a:defRPr sz="900"/>
            </a:lvl6pPr>
            <a:lvl7pPr marL="2743060" indent="0">
              <a:buNone/>
              <a:defRPr sz="900"/>
            </a:lvl7pPr>
            <a:lvl8pPr marL="3200236" indent="0">
              <a:buNone/>
              <a:defRPr sz="900"/>
            </a:lvl8pPr>
            <a:lvl9pPr marL="365741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30B3AF8-8987-43E1-817E-7A5CA442EE2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13222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B367C74-58B5-4D48-BC96-75D108F461F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348341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E7816ED-2BCF-44C5-ABF9-46698C22BA1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17064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SmartArt Placeholder 2"/>
          <p:cNvSpPr>
            <a:spLocks noGrp="1"/>
          </p:cNvSpPr>
          <p:nvPr>
            <p:ph type="dgm" idx="1"/>
          </p:nvPr>
        </p:nvSpPr>
        <p:spPr>
          <a:xfrm>
            <a:off x="609600" y="1600201"/>
            <a:ext cx="10972800" cy="4525963"/>
          </a:xfrm>
        </p:spPr>
        <p:txBody>
          <a:bodyPr/>
          <a:lstStyle/>
          <a:p>
            <a:endParaRPr lang="en-US"/>
          </a:p>
        </p:txBody>
      </p:sp>
      <p:sp>
        <p:nvSpPr>
          <p:cNvPr id="4" name="Date Placeholder 3"/>
          <p:cNvSpPr>
            <a:spLocks noGrp="1"/>
          </p:cNvSpPr>
          <p:nvPr>
            <p:ph type="dt" sz="half" idx="10"/>
          </p:nvPr>
        </p:nvSpPr>
        <p:spPr>
          <a:xfrm>
            <a:off x="609600" y="6245225"/>
            <a:ext cx="2844800" cy="476250"/>
          </a:xfrm>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a:xfrm>
            <a:off x="4165601" y="6245225"/>
            <a:ext cx="3860800" cy="476250"/>
          </a:xfrm>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a:xfrm>
            <a:off x="8737601" y="6245225"/>
            <a:ext cx="2844800" cy="476250"/>
          </a:xfrm>
        </p:spPr>
        <p:txBody>
          <a:bodyPr/>
          <a:lstStyle>
            <a:lvl1pPr>
              <a:defRPr/>
            </a:lvl1pPr>
          </a:lstStyle>
          <a:p>
            <a:fld id="{C199F807-09E5-42C8-B41B-EBE2C16BA41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646143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1"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197600" y="1600201"/>
            <a:ext cx="5384800" cy="4525963"/>
          </a:xfrm>
        </p:spPr>
        <p:txBody>
          <a:bodyPr/>
          <a:lstStyle/>
          <a:p>
            <a:endParaRPr lang="en-US"/>
          </a:p>
        </p:txBody>
      </p:sp>
      <p:sp>
        <p:nvSpPr>
          <p:cNvPr id="5" name="Date Placeholder 4"/>
          <p:cNvSpPr>
            <a:spLocks noGrp="1"/>
          </p:cNvSpPr>
          <p:nvPr>
            <p:ph type="dt" sz="half" idx="10"/>
          </p:nvPr>
        </p:nvSpPr>
        <p:spPr>
          <a:xfrm>
            <a:off x="609600" y="6245225"/>
            <a:ext cx="2844800" cy="476250"/>
          </a:xfr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4165601" y="6245225"/>
            <a:ext cx="3860800" cy="476250"/>
          </a:xfr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8737601" y="6245225"/>
            <a:ext cx="2844800" cy="476250"/>
          </a:xfrm>
        </p:spPr>
        <p:txBody>
          <a:bodyPr/>
          <a:lstStyle>
            <a:lvl1pPr>
              <a:defRPr/>
            </a:lvl1pPr>
          </a:lstStyle>
          <a:p>
            <a:fld id="{684456A7-9296-44F4-90EB-E9BABDD4310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140377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able Placeholder 2"/>
          <p:cNvSpPr>
            <a:spLocks noGrp="1"/>
          </p:cNvSpPr>
          <p:nvPr>
            <p:ph type="tbl" idx="1"/>
          </p:nvPr>
        </p:nvSpPr>
        <p:spPr>
          <a:xfrm>
            <a:off x="609600" y="1600201"/>
            <a:ext cx="10972800" cy="4525963"/>
          </a:xfrm>
        </p:spPr>
        <p:txBody>
          <a:bodyPr/>
          <a:lstStyle/>
          <a:p>
            <a:endParaRPr lang="en-US"/>
          </a:p>
        </p:txBody>
      </p:sp>
      <p:sp>
        <p:nvSpPr>
          <p:cNvPr id="4" name="Date Placeholder 3"/>
          <p:cNvSpPr>
            <a:spLocks noGrp="1"/>
          </p:cNvSpPr>
          <p:nvPr>
            <p:ph type="dt" sz="half" idx="10"/>
          </p:nvPr>
        </p:nvSpPr>
        <p:spPr>
          <a:xfrm>
            <a:off x="609600" y="6245225"/>
            <a:ext cx="2844800" cy="476250"/>
          </a:xfrm>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a:xfrm>
            <a:off x="4165601" y="6245225"/>
            <a:ext cx="3860800" cy="476250"/>
          </a:xfrm>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a:xfrm>
            <a:off x="8737601" y="6245225"/>
            <a:ext cx="2844800" cy="476250"/>
          </a:xfrm>
        </p:spPr>
        <p:txBody>
          <a:bodyPr/>
          <a:lstStyle>
            <a:lvl1pPr>
              <a:defRPr/>
            </a:lvl1pPr>
          </a:lstStyle>
          <a:p>
            <a:fld id="{BFF7C532-CB2F-43CC-9380-E72C96FFB1D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381964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ontent Placeholder 2"/>
          <p:cNvSpPr>
            <a:spLocks noGrp="1"/>
          </p:cNvSpPr>
          <p:nvPr>
            <p:ph sz="half" idx="1"/>
          </p:nvPr>
        </p:nvSpPr>
        <p:spPr>
          <a:xfrm>
            <a:off x="914401"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914400" y="6248400"/>
            <a:ext cx="2540000" cy="457200"/>
          </a:xfrm>
        </p:spPr>
        <p:txBody>
          <a:bodyPr/>
          <a:lstStyle>
            <a:lvl1pPr>
              <a:defRPr/>
            </a:lvl1pPr>
          </a:lstStyle>
          <a:p>
            <a:endParaRPr lang="en-GB">
              <a:solidFill>
                <a:srgbClr val="000000"/>
              </a:solidFill>
            </a:endParaRPr>
          </a:p>
        </p:txBody>
      </p:sp>
      <p:sp>
        <p:nvSpPr>
          <p:cNvPr id="6" name="Footer Placeholder 5"/>
          <p:cNvSpPr>
            <a:spLocks noGrp="1"/>
          </p:cNvSpPr>
          <p:nvPr>
            <p:ph type="ftr" sz="quarter" idx="11"/>
          </p:nvPr>
        </p:nvSpPr>
        <p:spPr>
          <a:xfrm>
            <a:off x="4165601" y="6248400"/>
            <a:ext cx="3860800" cy="457200"/>
          </a:xfrm>
        </p:spPr>
        <p:txBody>
          <a:bodyPr/>
          <a:lstStyle>
            <a:lvl1pPr>
              <a:defRPr/>
            </a:lvl1pPr>
          </a:lstStyle>
          <a:p>
            <a:endParaRPr lang="en-GB">
              <a:solidFill>
                <a:srgbClr val="000000"/>
              </a:solidFill>
            </a:endParaRPr>
          </a:p>
        </p:txBody>
      </p:sp>
      <p:sp>
        <p:nvSpPr>
          <p:cNvPr id="7" name="Slide Number Placeholder 6"/>
          <p:cNvSpPr>
            <a:spLocks noGrp="1"/>
          </p:cNvSpPr>
          <p:nvPr>
            <p:ph type="sldNum" sz="quarter" idx="12"/>
          </p:nvPr>
        </p:nvSpPr>
        <p:spPr>
          <a:xfrm>
            <a:off x="8737601" y="6248400"/>
            <a:ext cx="2540000" cy="457200"/>
          </a:xfrm>
        </p:spPr>
        <p:txBody>
          <a:bodyPr/>
          <a:lstStyle>
            <a:lvl1pPr>
              <a:defRPr/>
            </a:lvl1pPr>
          </a:lstStyle>
          <a:p>
            <a:fld id="{B0FBF92D-D51F-489C-8AA3-53A2F4716927}"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42224753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B35F6-C4F3-D4D2-964D-7345B6FA8F9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fr-FR"/>
          </a:p>
        </p:txBody>
      </p:sp>
      <p:sp>
        <p:nvSpPr>
          <p:cNvPr id="3" name="Text Placeholder 2">
            <a:extLst>
              <a:ext uri="{FF2B5EF4-FFF2-40B4-BE49-F238E27FC236}">
                <a16:creationId xmlns:a16="http://schemas.microsoft.com/office/drawing/2014/main" id="{C85B8C2F-3D61-883A-9A32-94252322BF3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E2FFCE4-6765-BBE8-ACED-59D55B15FB01}"/>
              </a:ext>
            </a:extLst>
          </p:cNvPr>
          <p:cNvSpPr>
            <a:spLocks noGrp="1"/>
          </p:cNvSpPr>
          <p:nvPr>
            <p:ph type="dt" sz="half" idx="10"/>
          </p:nvPr>
        </p:nvSpPr>
        <p:spPr/>
        <p:txBody>
          <a:bodyPr/>
          <a:lstStyle/>
          <a:p>
            <a:fld id="{7B2BDCB4-F0E6-44DE-B759-C36786D97E90}" type="datetimeFigureOut">
              <a:rPr lang="fr-FR" smtClean="0"/>
              <a:t>13/03/2025</a:t>
            </a:fld>
            <a:endParaRPr lang="fr-FR"/>
          </a:p>
        </p:txBody>
      </p:sp>
      <p:sp>
        <p:nvSpPr>
          <p:cNvPr id="5" name="Footer Placeholder 4">
            <a:extLst>
              <a:ext uri="{FF2B5EF4-FFF2-40B4-BE49-F238E27FC236}">
                <a16:creationId xmlns:a16="http://schemas.microsoft.com/office/drawing/2014/main" id="{6C05FE58-81B1-799C-5FA7-437F3F236BE0}"/>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D2905A7D-68CD-06E8-9AA7-8247997DE8DB}"/>
              </a:ext>
            </a:extLst>
          </p:cNvPr>
          <p:cNvSpPr>
            <a:spLocks noGrp="1"/>
          </p:cNvSpPr>
          <p:nvPr>
            <p:ph type="sldNum" sz="quarter" idx="12"/>
          </p:nvPr>
        </p:nvSpPr>
        <p:spPr/>
        <p:txBody>
          <a:bodyPr/>
          <a:lstStyle/>
          <a:p>
            <a:fld id="{D6F60912-4729-4EB1-AC33-81C059398498}" type="slidenum">
              <a:rPr lang="fr-FR" smtClean="0"/>
              <a:t>‹#›</a:t>
            </a:fld>
            <a:endParaRPr lang="fr-FR"/>
          </a:p>
        </p:txBody>
      </p:sp>
    </p:spTree>
    <p:extLst>
      <p:ext uri="{BB962C8B-B14F-4D97-AF65-F5344CB8AC3E}">
        <p14:creationId xmlns:p14="http://schemas.microsoft.com/office/powerpoint/2010/main" val="18776320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938E1-250A-C1AE-C438-3A837CACA616}"/>
              </a:ext>
            </a:extLst>
          </p:cNvPr>
          <p:cNvSpPr>
            <a:spLocks noGrp="1"/>
          </p:cNvSpPr>
          <p:nvPr>
            <p:ph type="title"/>
          </p:nvPr>
        </p:nvSpPr>
        <p:spPr/>
        <p:txBody>
          <a:bodyPr/>
          <a:lstStyle/>
          <a:p>
            <a:r>
              <a:rPr lang="en-US"/>
              <a:t>Click to edit Master title style</a:t>
            </a:r>
            <a:endParaRPr lang="fr-FR"/>
          </a:p>
        </p:txBody>
      </p:sp>
      <p:sp>
        <p:nvSpPr>
          <p:cNvPr id="3" name="Content Placeholder 2">
            <a:extLst>
              <a:ext uri="{FF2B5EF4-FFF2-40B4-BE49-F238E27FC236}">
                <a16:creationId xmlns:a16="http://schemas.microsoft.com/office/drawing/2014/main" id="{034EDC8A-4DC0-DA93-456F-B94435FFD1D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a:extLst>
              <a:ext uri="{FF2B5EF4-FFF2-40B4-BE49-F238E27FC236}">
                <a16:creationId xmlns:a16="http://schemas.microsoft.com/office/drawing/2014/main" id="{66D50B79-0203-F2D3-08CD-75ACFCE3B83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Date Placeholder 4">
            <a:extLst>
              <a:ext uri="{FF2B5EF4-FFF2-40B4-BE49-F238E27FC236}">
                <a16:creationId xmlns:a16="http://schemas.microsoft.com/office/drawing/2014/main" id="{21243E52-BFE2-C155-2AD0-891C21AE12DD}"/>
              </a:ext>
            </a:extLst>
          </p:cNvPr>
          <p:cNvSpPr>
            <a:spLocks noGrp="1"/>
          </p:cNvSpPr>
          <p:nvPr>
            <p:ph type="dt" sz="half" idx="10"/>
          </p:nvPr>
        </p:nvSpPr>
        <p:spPr/>
        <p:txBody>
          <a:bodyPr/>
          <a:lstStyle/>
          <a:p>
            <a:fld id="{7B2BDCB4-F0E6-44DE-B759-C36786D97E90}" type="datetimeFigureOut">
              <a:rPr lang="fr-FR" smtClean="0"/>
              <a:t>13/03/2025</a:t>
            </a:fld>
            <a:endParaRPr lang="fr-FR"/>
          </a:p>
        </p:txBody>
      </p:sp>
      <p:sp>
        <p:nvSpPr>
          <p:cNvPr id="6" name="Footer Placeholder 5">
            <a:extLst>
              <a:ext uri="{FF2B5EF4-FFF2-40B4-BE49-F238E27FC236}">
                <a16:creationId xmlns:a16="http://schemas.microsoft.com/office/drawing/2014/main" id="{7E2E80DB-5C6E-2269-5ABD-8BC99A659778}"/>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1156E343-2ECA-49EC-B59E-6AF22ADCAF47}"/>
              </a:ext>
            </a:extLst>
          </p:cNvPr>
          <p:cNvSpPr>
            <a:spLocks noGrp="1"/>
          </p:cNvSpPr>
          <p:nvPr>
            <p:ph type="sldNum" sz="quarter" idx="12"/>
          </p:nvPr>
        </p:nvSpPr>
        <p:spPr/>
        <p:txBody>
          <a:bodyPr/>
          <a:lstStyle/>
          <a:p>
            <a:fld id="{D6F60912-4729-4EB1-AC33-81C059398498}" type="slidenum">
              <a:rPr lang="fr-FR" smtClean="0"/>
              <a:t>‹#›</a:t>
            </a:fld>
            <a:endParaRPr lang="fr-FR"/>
          </a:p>
        </p:txBody>
      </p:sp>
    </p:spTree>
    <p:extLst>
      <p:ext uri="{BB962C8B-B14F-4D97-AF65-F5344CB8AC3E}">
        <p14:creationId xmlns:p14="http://schemas.microsoft.com/office/powerpoint/2010/main" val="2054968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0108A-80FC-962A-482F-4A02C0FB0B7F}"/>
              </a:ext>
            </a:extLst>
          </p:cNvPr>
          <p:cNvSpPr>
            <a:spLocks noGrp="1"/>
          </p:cNvSpPr>
          <p:nvPr>
            <p:ph type="title"/>
          </p:nvPr>
        </p:nvSpPr>
        <p:spPr>
          <a:xfrm>
            <a:off x="839788" y="365125"/>
            <a:ext cx="10515600" cy="1325563"/>
          </a:xfrm>
        </p:spPr>
        <p:txBody>
          <a:bodyPr/>
          <a:lstStyle/>
          <a:p>
            <a:r>
              <a:rPr lang="en-US"/>
              <a:t>Click to edit Master title style</a:t>
            </a:r>
            <a:endParaRPr lang="fr-FR"/>
          </a:p>
        </p:txBody>
      </p:sp>
      <p:sp>
        <p:nvSpPr>
          <p:cNvPr id="3" name="Text Placeholder 2">
            <a:extLst>
              <a:ext uri="{FF2B5EF4-FFF2-40B4-BE49-F238E27FC236}">
                <a16:creationId xmlns:a16="http://schemas.microsoft.com/office/drawing/2014/main" id="{BD717B02-5011-D8B2-D0BF-AA830A404CD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5245F9D-DA0B-96A0-6F7E-367D8160F9E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a:extLst>
              <a:ext uri="{FF2B5EF4-FFF2-40B4-BE49-F238E27FC236}">
                <a16:creationId xmlns:a16="http://schemas.microsoft.com/office/drawing/2014/main" id="{7DF3941D-6A72-0B84-C5AA-430728A258F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31DFAC5-8FC3-F528-2FDB-90E2E69D67A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7" name="Date Placeholder 6">
            <a:extLst>
              <a:ext uri="{FF2B5EF4-FFF2-40B4-BE49-F238E27FC236}">
                <a16:creationId xmlns:a16="http://schemas.microsoft.com/office/drawing/2014/main" id="{7782188C-347F-104D-69C1-0FA99DD330BB}"/>
              </a:ext>
            </a:extLst>
          </p:cNvPr>
          <p:cNvSpPr>
            <a:spLocks noGrp="1"/>
          </p:cNvSpPr>
          <p:nvPr>
            <p:ph type="dt" sz="half" idx="10"/>
          </p:nvPr>
        </p:nvSpPr>
        <p:spPr/>
        <p:txBody>
          <a:bodyPr/>
          <a:lstStyle/>
          <a:p>
            <a:fld id="{7B2BDCB4-F0E6-44DE-B759-C36786D97E90}" type="datetimeFigureOut">
              <a:rPr lang="fr-FR" smtClean="0"/>
              <a:t>13/03/2025</a:t>
            </a:fld>
            <a:endParaRPr lang="fr-FR"/>
          </a:p>
        </p:txBody>
      </p:sp>
      <p:sp>
        <p:nvSpPr>
          <p:cNvPr id="8" name="Footer Placeholder 7">
            <a:extLst>
              <a:ext uri="{FF2B5EF4-FFF2-40B4-BE49-F238E27FC236}">
                <a16:creationId xmlns:a16="http://schemas.microsoft.com/office/drawing/2014/main" id="{4776EA9E-D8FE-479E-B11C-191B0C32601C}"/>
              </a:ext>
            </a:extLst>
          </p:cNvPr>
          <p:cNvSpPr>
            <a:spLocks noGrp="1"/>
          </p:cNvSpPr>
          <p:nvPr>
            <p:ph type="ftr" sz="quarter" idx="11"/>
          </p:nvPr>
        </p:nvSpPr>
        <p:spPr/>
        <p:txBody>
          <a:bodyPr/>
          <a:lstStyle/>
          <a:p>
            <a:endParaRPr lang="fr-FR"/>
          </a:p>
        </p:txBody>
      </p:sp>
      <p:sp>
        <p:nvSpPr>
          <p:cNvPr id="9" name="Slide Number Placeholder 8">
            <a:extLst>
              <a:ext uri="{FF2B5EF4-FFF2-40B4-BE49-F238E27FC236}">
                <a16:creationId xmlns:a16="http://schemas.microsoft.com/office/drawing/2014/main" id="{1D425805-9ED6-10E2-0288-A55FFC0ADA4C}"/>
              </a:ext>
            </a:extLst>
          </p:cNvPr>
          <p:cNvSpPr>
            <a:spLocks noGrp="1"/>
          </p:cNvSpPr>
          <p:nvPr>
            <p:ph type="sldNum" sz="quarter" idx="12"/>
          </p:nvPr>
        </p:nvSpPr>
        <p:spPr/>
        <p:txBody>
          <a:bodyPr/>
          <a:lstStyle/>
          <a:p>
            <a:fld id="{D6F60912-4729-4EB1-AC33-81C059398498}" type="slidenum">
              <a:rPr lang="fr-FR" smtClean="0"/>
              <a:t>‹#›</a:t>
            </a:fld>
            <a:endParaRPr lang="fr-FR"/>
          </a:p>
        </p:txBody>
      </p:sp>
    </p:spTree>
    <p:extLst>
      <p:ext uri="{BB962C8B-B14F-4D97-AF65-F5344CB8AC3E}">
        <p14:creationId xmlns:p14="http://schemas.microsoft.com/office/powerpoint/2010/main" val="32160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03FE6-6FB1-79FF-6750-7217ADDF075A}"/>
              </a:ext>
            </a:extLst>
          </p:cNvPr>
          <p:cNvSpPr>
            <a:spLocks noGrp="1"/>
          </p:cNvSpPr>
          <p:nvPr>
            <p:ph type="title"/>
          </p:nvPr>
        </p:nvSpPr>
        <p:spPr/>
        <p:txBody>
          <a:bodyPr/>
          <a:lstStyle/>
          <a:p>
            <a:r>
              <a:rPr lang="en-US"/>
              <a:t>Click to edit Master title style</a:t>
            </a:r>
            <a:endParaRPr lang="fr-FR"/>
          </a:p>
        </p:txBody>
      </p:sp>
      <p:sp>
        <p:nvSpPr>
          <p:cNvPr id="3" name="Date Placeholder 2">
            <a:extLst>
              <a:ext uri="{FF2B5EF4-FFF2-40B4-BE49-F238E27FC236}">
                <a16:creationId xmlns:a16="http://schemas.microsoft.com/office/drawing/2014/main" id="{8434C060-04A8-7E5C-2B4C-A6245982C615}"/>
              </a:ext>
            </a:extLst>
          </p:cNvPr>
          <p:cNvSpPr>
            <a:spLocks noGrp="1"/>
          </p:cNvSpPr>
          <p:nvPr>
            <p:ph type="dt" sz="half" idx="10"/>
          </p:nvPr>
        </p:nvSpPr>
        <p:spPr/>
        <p:txBody>
          <a:bodyPr/>
          <a:lstStyle/>
          <a:p>
            <a:fld id="{7B2BDCB4-F0E6-44DE-B759-C36786D97E90}" type="datetimeFigureOut">
              <a:rPr lang="fr-FR" smtClean="0"/>
              <a:t>13/03/2025</a:t>
            </a:fld>
            <a:endParaRPr lang="fr-FR"/>
          </a:p>
        </p:txBody>
      </p:sp>
      <p:sp>
        <p:nvSpPr>
          <p:cNvPr id="4" name="Footer Placeholder 3">
            <a:extLst>
              <a:ext uri="{FF2B5EF4-FFF2-40B4-BE49-F238E27FC236}">
                <a16:creationId xmlns:a16="http://schemas.microsoft.com/office/drawing/2014/main" id="{95909A41-4722-F724-6108-57265E5360AD}"/>
              </a:ext>
            </a:extLst>
          </p:cNvPr>
          <p:cNvSpPr>
            <a:spLocks noGrp="1"/>
          </p:cNvSpPr>
          <p:nvPr>
            <p:ph type="ftr" sz="quarter" idx="11"/>
          </p:nvPr>
        </p:nvSpPr>
        <p:spPr/>
        <p:txBody>
          <a:bodyPr/>
          <a:lstStyle/>
          <a:p>
            <a:endParaRPr lang="fr-FR"/>
          </a:p>
        </p:txBody>
      </p:sp>
      <p:sp>
        <p:nvSpPr>
          <p:cNvPr id="5" name="Slide Number Placeholder 4">
            <a:extLst>
              <a:ext uri="{FF2B5EF4-FFF2-40B4-BE49-F238E27FC236}">
                <a16:creationId xmlns:a16="http://schemas.microsoft.com/office/drawing/2014/main" id="{AD075BF7-3EAB-1643-7772-4E6C5F389342}"/>
              </a:ext>
            </a:extLst>
          </p:cNvPr>
          <p:cNvSpPr>
            <a:spLocks noGrp="1"/>
          </p:cNvSpPr>
          <p:nvPr>
            <p:ph type="sldNum" sz="quarter" idx="12"/>
          </p:nvPr>
        </p:nvSpPr>
        <p:spPr/>
        <p:txBody>
          <a:bodyPr/>
          <a:lstStyle/>
          <a:p>
            <a:fld id="{D6F60912-4729-4EB1-AC33-81C059398498}" type="slidenum">
              <a:rPr lang="fr-FR" smtClean="0"/>
              <a:t>‹#›</a:t>
            </a:fld>
            <a:endParaRPr lang="fr-FR"/>
          </a:p>
        </p:txBody>
      </p:sp>
    </p:spTree>
    <p:extLst>
      <p:ext uri="{BB962C8B-B14F-4D97-AF65-F5344CB8AC3E}">
        <p14:creationId xmlns:p14="http://schemas.microsoft.com/office/powerpoint/2010/main" val="1265321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D6BAE97-BCDA-9E23-C0BC-3B56594D638C}"/>
              </a:ext>
            </a:extLst>
          </p:cNvPr>
          <p:cNvSpPr>
            <a:spLocks noGrp="1"/>
          </p:cNvSpPr>
          <p:nvPr>
            <p:ph type="dt" sz="half" idx="10"/>
          </p:nvPr>
        </p:nvSpPr>
        <p:spPr/>
        <p:txBody>
          <a:bodyPr/>
          <a:lstStyle/>
          <a:p>
            <a:fld id="{7B2BDCB4-F0E6-44DE-B759-C36786D97E90}" type="datetimeFigureOut">
              <a:rPr lang="fr-FR" smtClean="0"/>
              <a:t>13/03/2025</a:t>
            </a:fld>
            <a:endParaRPr lang="fr-FR"/>
          </a:p>
        </p:txBody>
      </p:sp>
      <p:sp>
        <p:nvSpPr>
          <p:cNvPr id="3" name="Footer Placeholder 2">
            <a:extLst>
              <a:ext uri="{FF2B5EF4-FFF2-40B4-BE49-F238E27FC236}">
                <a16:creationId xmlns:a16="http://schemas.microsoft.com/office/drawing/2014/main" id="{7030F27F-4838-C51E-A2FF-64493AB0205F}"/>
              </a:ext>
            </a:extLst>
          </p:cNvPr>
          <p:cNvSpPr>
            <a:spLocks noGrp="1"/>
          </p:cNvSpPr>
          <p:nvPr>
            <p:ph type="ftr" sz="quarter" idx="11"/>
          </p:nvPr>
        </p:nvSpPr>
        <p:spPr/>
        <p:txBody>
          <a:bodyPr/>
          <a:lstStyle/>
          <a:p>
            <a:endParaRPr lang="fr-FR"/>
          </a:p>
        </p:txBody>
      </p:sp>
      <p:sp>
        <p:nvSpPr>
          <p:cNvPr id="4" name="Slide Number Placeholder 3">
            <a:extLst>
              <a:ext uri="{FF2B5EF4-FFF2-40B4-BE49-F238E27FC236}">
                <a16:creationId xmlns:a16="http://schemas.microsoft.com/office/drawing/2014/main" id="{09920D5F-4010-14F5-A9C0-48ADB277425F}"/>
              </a:ext>
            </a:extLst>
          </p:cNvPr>
          <p:cNvSpPr>
            <a:spLocks noGrp="1"/>
          </p:cNvSpPr>
          <p:nvPr>
            <p:ph type="sldNum" sz="quarter" idx="12"/>
          </p:nvPr>
        </p:nvSpPr>
        <p:spPr/>
        <p:txBody>
          <a:bodyPr/>
          <a:lstStyle/>
          <a:p>
            <a:fld id="{D6F60912-4729-4EB1-AC33-81C059398498}" type="slidenum">
              <a:rPr lang="fr-FR" smtClean="0"/>
              <a:t>‹#›</a:t>
            </a:fld>
            <a:endParaRPr lang="fr-FR"/>
          </a:p>
        </p:txBody>
      </p:sp>
    </p:spTree>
    <p:extLst>
      <p:ext uri="{BB962C8B-B14F-4D97-AF65-F5344CB8AC3E}">
        <p14:creationId xmlns:p14="http://schemas.microsoft.com/office/powerpoint/2010/main" val="38887945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BDA15-A838-7629-E364-40BE529A630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FR"/>
          </a:p>
        </p:txBody>
      </p:sp>
      <p:sp>
        <p:nvSpPr>
          <p:cNvPr id="3" name="Content Placeholder 2">
            <a:extLst>
              <a:ext uri="{FF2B5EF4-FFF2-40B4-BE49-F238E27FC236}">
                <a16:creationId xmlns:a16="http://schemas.microsoft.com/office/drawing/2014/main" id="{80D50E0C-D61D-0DC3-811C-A44C45F9743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a:extLst>
              <a:ext uri="{FF2B5EF4-FFF2-40B4-BE49-F238E27FC236}">
                <a16:creationId xmlns:a16="http://schemas.microsoft.com/office/drawing/2014/main" id="{ABB1B86C-937B-3296-7D58-174B7176C4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1CD05CC-93C6-AA6E-533E-85F1549CD4C1}"/>
              </a:ext>
            </a:extLst>
          </p:cNvPr>
          <p:cNvSpPr>
            <a:spLocks noGrp="1"/>
          </p:cNvSpPr>
          <p:nvPr>
            <p:ph type="dt" sz="half" idx="10"/>
          </p:nvPr>
        </p:nvSpPr>
        <p:spPr/>
        <p:txBody>
          <a:bodyPr/>
          <a:lstStyle/>
          <a:p>
            <a:fld id="{7B2BDCB4-F0E6-44DE-B759-C36786D97E90}" type="datetimeFigureOut">
              <a:rPr lang="fr-FR" smtClean="0"/>
              <a:t>13/03/2025</a:t>
            </a:fld>
            <a:endParaRPr lang="fr-FR"/>
          </a:p>
        </p:txBody>
      </p:sp>
      <p:sp>
        <p:nvSpPr>
          <p:cNvPr id="6" name="Footer Placeholder 5">
            <a:extLst>
              <a:ext uri="{FF2B5EF4-FFF2-40B4-BE49-F238E27FC236}">
                <a16:creationId xmlns:a16="http://schemas.microsoft.com/office/drawing/2014/main" id="{18F28C65-4A20-B9F2-7A44-B12160F0EC4E}"/>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A28B2383-D663-B68E-E237-A450D42613D9}"/>
              </a:ext>
            </a:extLst>
          </p:cNvPr>
          <p:cNvSpPr>
            <a:spLocks noGrp="1"/>
          </p:cNvSpPr>
          <p:nvPr>
            <p:ph type="sldNum" sz="quarter" idx="12"/>
          </p:nvPr>
        </p:nvSpPr>
        <p:spPr/>
        <p:txBody>
          <a:bodyPr/>
          <a:lstStyle/>
          <a:p>
            <a:fld id="{D6F60912-4729-4EB1-AC33-81C059398498}" type="slidenum">
              <a:rPr lang="fr-FR" smtClean="0"/>
              <a:t>‹#›</a:t>
            </a:fld>
            <a:endParaRPr lang="fr-FR"/>
          </a:p>
        </p:txBody>
      </p:sp>
    </p:spTree>
    <p:extLst>
      <p:ext uri="{BB962C8B-B14F-4D97-AF65-F5344CB8AC3E}">
        <p14:creationId xmlns:p14="http://schemas.microsoft.com/office/powerpoint/2010/main" val="8501387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B3474-FD99-5ACB-98B9-63FAC1FFB58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FR"/>
          </a:p>
        </p:txBody>
      </p:sp>
      <p:sp>
        <p:nvSpPr>
          <p:cNvPr id="3" name="Picture Placeholder 2">
            <a:extLst>
              <a:ext uri="{FF2B5EF4-FFF2-40B4-BE49-F238E27FC236}">
                <a16:creationId xmlns:a16="http://schemas.microsoft.com/office/drawing/2014/main" id="{911B7D5A-E2D6-5B36-230A-877BF6F32F3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a:extLst>
              <a:ext uri="{FF2B5EF4-FFF2-40B4-BE49-F238E27FC236}">
                <a16:creationId xmlns:a16="http://schemas.microsoft.com/office/drawing/2014/main" id="{B8C23C23-1E86-5640-0359-D6721D602A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1E18366-D5B3-3503-3910-1ED1158B4161}"/>
              </a:ext>
            </a:extLst>
          </p:cNvPr>
          <p:cNvSpPr>
            <a:spLocks noGrp="1"/>
          </p:cNvSpPr>
          <p:nvPr>
            <p:ph type="dt" sz="half" idx="10"/>
          </p:nvPr>
        </p:nvSpPr>
        <p:spPr/>
        <p:txBody>
          <a:bodyPr/>
          <a:lstStyle/>
          <a:p>
            <a:fld id="{7B2BDCB4-F0E6-44DE-B759-C36786D97E90}" type="datetimeFigureOut">
              <a:rPr lang="fr-FR" smtClean="0"/>
              <a:t>13/03/2025</a:t>
            </a:fld>
            <a:endParaRPr lang="fr-FR"/>
          </a:p>
        </p:txBody>
      </p:sp>
      <p:sp>
        <p:nvSpPr>
          <p:cNvPr id="6" name="Footer Placeholder 5">
            <a:extLst>
              <a:ext uri="{FF2B5EF4-FFF2-40B4-BE49-F238E27FC236}">
                <a16:creationId xmlns:a16="http://schemas.microsoft.com/office/drawing/2014/main" id="{75049A74-3390-AE47-951B-106DE3305BD0}"/>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1F807B18-ECD0-B7B8-BB9C-46310C152D84}"/>
              </a:ext>
            </a:extLst>
          </p:cNvPr>
          <p:cNvSpPr>
            <a:spLocks noGrp="1"/>
          </p:cNvSpPr>
          <p:nvPr>
            <p:ph type="sldNum" sz="quarter" idx="12"/>
          </p:nvPr>
        </p:nvSpPr>
        <p:spPr/>
        <p:txBody>
          <a:bodyPr/>
          <a:lstStyle/>
          <a:p>
            <a:fld id="{D6F60912-4729-4EB1-AC33-81C059398498}" type="slidenum">
              <a:rPr lang="fr-FR" smtClean="0"/>
              <a:t>‹#›</a:t>
            </a:fld>
            <a:endParaRPr lang="fr-FR"/>
          </a:p>
        </p:txBody>
      </p:sp>
    </p:spTree>
    <p:extLst>
      <p:ext uri="{BB962C8B-B14F-4D97-AF65-F5344CB8AC3E}">
        <p14:creationId xmlns:p14="http://schemas.microsoft.com/office/powerpoint/2010/main" val="42710455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FFEF857-4CC5-FFE2-DF22-E8F5AC2DA41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r-FR"/>
          </a:p>
        </p:txBody>
      </p:sp>
      <p:sp>
        <p:nvSpPr>
          <p:cNvPr id="3" name="Text Placeholder 2">
            <a:extLst>
              <a:ext uri="{FF2B5EF4-FFF2-40B4-BE49-F238E27FC236}">
                <a16:creationId xmlns:a16="http://schemas.microsoft.com/office/drawing/2014/main" id="{DC1873A7-8D3D-13D4-6B03-76BF53ACE9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8491F7F7-2922-EBE1-7539-B0C1AD81552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B2BDCB4-F0E6-44DE-B759-C36786D97E90}" type="datetimeFigureOut">
              <a:rPr lang="fr-FR" smtClean="0"/>
              <a:t>13/03/2025</a:t>
            </a:fld>
            <a:endParaRPr lang="fr-FR"/>
          </a:p>
        </p:txBody>
      </p:sp>
      <p:sp>
        <p:nvSpPr>
          <p:cNvPr id="5" name="Footer Placeholder 4">
            <a:extLst>
              <a:ext uri="{FF2B5EF4-FFF2-40B4-BE49-F238E27FC236}">
                <a16:creationId xmlns:a16="http://schemas.microsoft.com/office/drawing/2014/main" id="{3B5C4A09-1F0A-D4FB-0CAB-CB1DC9A0D6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fr-FR"/>
          </a:p>
        </p:txBody>
      </p:sp>
      <p:sp>
        <p:nvSpPr>
          <p:cNvPr id="6" name="Slide Number Placeholder 5">
            <a:extLst>
              <a:ext uri="{FF2B5EF4-FFF2-40B4-BE49-F238E27FC236}">
                <a16:creationId xmlns:a16="http://schemas.microsoft.com/office/drawing/2014/main" id="{139AF765-C426-8369-8744-86BA5F38A1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6F60912-4729-4EB1-AC33-81C059398498}" type="slidenum">
              <a:rPr lang="fr-FR" smtClean="0"/>
              <a:t>‹#›</a:t>
            </a:fld>
            <a:endParaRPr lang="fr-FR"/>
          </a:p>
        </p:txBody>
      </p:sp>
    </p:spTree>
    <p:extLst>
      <p:ext uri="{BB962C8B-B14F-4D97-AF65-F5344CB8AC3E}">
        <p14:creationId xmlns:p14="http://schemas.microsoft.com/office/powerpoint/2010/main" val="34595281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solidFill>
                <a:srgbClr val="000000"/>
              </a:solidFill>
            </a:endParaRPr>
          </a:p>
        </p:txBody>
      </p:sp>
      <p:sp>
        <p:nvSpPr>
          <p:cNvPr id="1029" name="Rectangle 5"/>
          <p:cNvSpPr>
            <a:spLocks noGrp="1" noChangeArrowheads="1"/>
          </p:cNvSpPr>
          <p:nvPr>
            <p:ph type="ftr" sz="quarter" idx="3"/>
          </p:nvPr>
        </p:nvSpPr>
        <p:spPr bwMode="auto">
          <a:xfrm>
            <a:off x="4165601"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solidFill>
                <a:srgbClr val="000000"/>
              </a:solidFill>
            </a:endParaRPr>
          </a:p>
        </p:txBody>
      </p:sp>
      <p:sp>
        <p:nvSpPr>
          <p:cNvPr id="1030" name="Rectangle 6"/>
          <p:cNvSpPr>
            <a:spLocks noGrp="1" noChangeArrowheads="1"/>
          </p:cNvSpPr>
          <p:nvPr>
            <p:ph type="sldNum" sz="quarter" idx="4"/>
          </p:nvPr>
        </p:nvSpPr>
        <p:spPr bwMode="auto">
          <a:xfrm>
            <a:off x="8737601"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E555B3B2-35B2-427C-9F05-2D6ED7467B0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99359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177" algn="ctr" rtl="0" fontAlgn="base">
        <a:spcBef>
          <a:spcPct val="0"/>
        </a:spcBef>
        <a:spcAft>
          <a:spcPct val="0"/>
        </a:spcAft>
        <a:defRPr sz="4400">
          <a:solidFill>
            <a:schemeClr val="tx2"/>
          </a:solidFill>
          <a:latin typeface="Arial" charset="0"/>
        </a:defRPr>
      </a:lvl6pPr>
      <a:lvl7pPr marL="914353" algn="ctr" rtl="0" fontAlgn="base">
        <a:spcBef>
          <a:spcPct val="0"/>
        </a:spcBef>
        <a:spcAft>
          <a:spcPct val="0"/>
        </a:spcAft>
        <a:defRPr sz="4400">
          <a:solidFill>
            <a:schemeClr val="tx2"/>
          </a:solidFill>
          <a:latin typeface="Arial" charset="0"/>
        </a:defRPr>
      </a:lvl7pPr>
      <a:lvl8pPr marL="1371530" algn="ctr" rtl="0" fontAlgn="base">
        <a:spcBef>
          <a:spcPct val="0"/>
        </a:spcBef>
        <a:spcAft>
          <a:spcPct val="0"/>
        </a:spcAft>
        <a:defRPr sz="4400">
          <a:solidFill>
            <a:schemeClr val="tx2"/>
          </a:solidFill>
          <a:latin typeface="Arial" charset="0"/>
        </a:defRPr>
      </a:lvl8pPr>
      <a:lvl9pPr marL="1828706" algn="ctr" rtl="0" fontAlgn="base">
        <a:spcBef>
          <a:spcPct val="0"/>
        </a:spcBef>
        <a:spcAft>
          <a:spcPct val="0"/>
        </a:spcAft>
        <a:defRPr sz="4400">
          <a:solidFill>
            <a:schemeClr val="tx2"/>
          </a:solidFill>
          <a:latin typeface="Arial" charset="0"/>
        </a:defRPr>
      </a:lvl9pPr>
    </p:titleStyle>
    <p:bodyStyle>
      <a:lvl1pPr marL="342882" indent="-342882" algn="l" rtl="0" fontAlgn="base">
        <a:spcBef>
          <a:spcPct val="20000"/>
        </a:spcBef>
        <a:spcAft>
          <a:spcPct val="0"/>
        </a:spcAft>
        <a:buChar char="•"/>
        <a:defRPr sz="3200">
          <a:solidFill>
            <a:schemeClr val="tx1"/>
          </a:solidFill>
          <a:latin typeface="+mn-lt"/>
          <a:ea typeface="+mn-ea"/>
          <a:cs typeface="+mn-cs"/>
        </a:defRPr>
      </a:lvl1pPr>
      <a:lvl2pPr marL="742912" indent="-285736" algn="l" rtl="0" fontAlgn="base">
        <a:spcBef>
          <a:spcPct val="20000"/>
        </a:spcBef>
        <a:spcAft>
          <a:spcPct val="0"/>
        </a:spcAft>
        <a:buChar char="–"/>
        <a:defRPr sz="2800">
          <a:solidFill>
            <a:schemeClr val="tx1"/>
          </a:solidFill>
          <a:latin typeface="+mn-lt"/>
        </a:defRPr>
      </a:lvl2pPr>
      <a:lvl3pPr marL="1142942" indent="-228588" algn="l" rtl="0" fontAlgn="base">
        <a:spcBef>
          <a:spcPct val="20000"/>
        </a:spcBef>
        <a:spcAft>
          <a:spcPct val="0"/>
        </a:spcAft>
        <a:buChar char="•"/>
        <a:defRPr sz="2400">
          <a:solidFill>
            <a:schemeClr val="tx1"/>
          </a:solidFill>
          <a:latin typeface="+mn-lt"/>
        </a:defRPr>
      </a:lvl3pPr>
      <a:lvl4pPr marL="1600118" indent="-228588" algn="l" rtl="0" fontAlgn="base">
        <a:spcBef>
          <a:spcPct val="20000"/>
        </a:spcBef>
        <a:spcAft>
          <a:spcPct val="0"/>
        </a:spcAft>
        <a:buChar char="–"/>
        <a:defRPr sz="2000">
          <a:solidFill>
            <a:schemeClr val="tx1"/>
          </a:solidFill>
          <a:latin typeface="+mn-lt"/>
        </a:defRPr>
      </a:lvl4pPr>
      <a:lvl5pPr marL="2057295" indent="-228588" algn="l" rtl="0" fontAlgn="base">
        <a:spcBef>
          <a:spcPct val="20000"/>
        </a:spcBef>
        <a:spcAft>
          <a:spcPct val="0"/>
        </a:spcAft>
        <a:buChar char="»"/>
        <a:defRPr sz="2000">
          <a:solidFill>
            <a:schemeClr val="tx1"/>
          </a:solidFill>
          <a:latin typeface="+mn-lt"/>
        </a:defRPr>
      </a:lvl5pPr>
      <a:lvl6pPr marL="2514471" indent="-228588" algn="l" rtl="0" fontAlgn="base">
        <a:spcBef>
          <a:spcPct val="20000"/>
        </a:spcBef>
        <a:spcAft>
          <a:spcPct val="0"/>
        </a:spcAft>
        <a:buChar char="»"/>
        <a:defRPr sz="2000">
          <a:solidFill>
            <a:schemeClr val="tx1"/>
          </a:solidFill>
          <a:latin typeface="+mn-lt"/>
        </a:defRPr>
      </a:lvl6pPr>
      <a:lvl7pPr marL="2971648" indent="-228588" algn="l" rtl="0" fontAlgn="base">
        <a:spcBef>
          <a:spcPct val="20000"/>
        </a:spcBef>
        <a:spcAft>
          <a:spcPct val="0"/>
        </a:spcAft>
        <a:buChar char="»"/>
        <a:defRPr sz="2000">
          <a:solidFill>
            <a:schemeClr val="tx1"/>
          </a:solidFill>
          <a:latin typeface="+mn-lt"/>
        </a:defRPr>
      </a:lvl7pPr>
      <a:lvl8pPr marL="3428825" indent="-228588" algn="l" rtl="0" fontAlgn="base">
        <a:spcBef>
          <a:spcPct val="20000"/>
        </a:spcBef>
        <a:spcAft>
          <a:spcPct val="0"/>
        </a:spcAft>
        <a:buChar char="»"/>
        <a:defRPr sz="2000">
          <a:solidFill>
            <a:schemeClr val="tx1"/>
          </a:solidFill>
          <a:latin typeface="+mn-lt"/>
        </a:defRPr>
      </a:lvl8pPr>
      <a:lvl9pPr marL="3886001" indent="-228588"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353" rtl="0" eaLnBrk="1" latinLnBrk="0" hangingPunct="1">
        <a:defRPr sz="1800" kern="1200">
          <a:solidFill>
            <a:schemeClr val="tx1"/>
          </a:solidFill>
          <a:latin typeface="+mn-lt"/>
          <a:ea typeface="+mn-ea"/>
          <a:cs typeface="+mn-cs"/>
        </a:defRPr>
      </a:lvl1pPr>
      <a:lvl2pPr marL="457177" algn="l" defTabSz="914353" rtl="0" eaLnBrk="1" latinLnBrk="0" hangingPunct="1">
        <a:defRPr sz="1800" kern="1200">
          <a:solidFill>
            <a:schemeClr val="tx1"/>
          </a:solidFill>
          <a:latin typeface="+mn-lt"/>
          <a:ea typeface="+mn-ea"/>
          <a:cs typeface="+mn-cs"/>
        </a:defRPr>
      </a:lvl2pPr>
      <a:lvl3pPr marL="914353" algn="l" defTabSz="914353" rtl="0" eaLnBrk="1" latinLnBrk="0" hangingPunct="1">
        <a:defRPr sz="1800" kern="1200">
          <a:solidFill>
            <a:schemeClr val="tx1"/>
          </a:solidFill>
          <a:latin typeface="+mn-lt"/>
          <a:ea typeface="+mn-ea"/>
          <a:cs typeface="+mn-cs"/>
        </a:defRPr>
      </a:lvl3pPr>
      <a:lvl4pPr marL="1371530" algn="l" defTabSz="914353" rtl="0" eaLnBrk="1" latinLnBrk="0" hangingPunct="1">
        <a:defRPr sz="1800" kern="1200">
          <a:solidFill>
            <a:schemeClr val="tx1"/>
          </a:solidFill>
          <a:latin typeface="+mn-lt"/>
          <a:ea typeface="+mn-ea"/>
          <a:cs typeface="+mn-cs"/>
        </a:defRPr>
      </a:lvl4pPr>
      <a:lvl5pPr marL="1828706" algn="l" defTabSz="914353" rtl="0" eaLnBrk="1" latinLnBrk="0" hangingPunct="1">
        <a:defRPr sz="1800" kern="1200">
          <a:solidFill>
            <a:schemeClr val="tx1"/>
          </a:solidFill>
          <a:latin typeface="+mn-lt"/>
          <a:ea typeface="+mn-ea"/>
          <a:cs typeface="+mn-cs"/>
        </a:defRPr>
      </a:lvl5pPr>
      <a:lvl6pPr marL="2285883" algn="l" defTabSz="914353" rtl="0" eaLnBrk="1" latinLnBrk="0" hangingPunct="1">
        <a:defRPr sz="1800" kern="1200">
          <a:solidFill>
            <a:schemeClr val="tx1"/>
          </a:solidFill>
          <a:latin typeface="+mn-lt"/>
          <a:ea typeface="+mn-ea"/>
          <a:cs typeface="+mn-cs"/>
        </a:defRPr>
      </a:lvl6pPr>
      <a:lvl7pPr marL="2743060" algn="l" defTabSz="914353" rtl="0" eaLnBrk="1" latinLnBrk="0" hangingPunct="1">
        <a:defRPr sz="1800" kern="1200">
          <a:solidFill>
            <a:schemeClr val="tx1"/>
          </a:solidFill>
          <a:latin typeface="+mn-lt"/>
          <a:ea typeface="+mn-ea"/>
          <a:cs typeface="+mn-cs"/>
        </a:defRPr>
      </a:lvl7pPr>
      <a:lvl8pPr marL="3200236" algn="l" defTabSz="914353" rtl="0" eaLnBrk="1" latinLnBrk="0" hangingPunct="1">
        <a:defRPr sz="1800" kern="1200">
          <a:solidFill>
            <a:schemeClr val="tx1"/>
          </a:solidFill>
          <a:latin typeface="+mn-lt"/>
          <a:ea typeface="+mn-ea"/>
          <a:cs typeface="+mn-cs"/>
        </a:defRPr>
      </a:lvl8pPr>
      <a:lvl9pPr marL="3657413" algn="l" defTabSz="91435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22.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8FD5D5-1EA1-8CF6-D507-BF42721BE320}"/>
              </a:ext>
            </a:extLst>
          </p:cNvPr>
          <p:cNvSpPr>
            <a:spLocks noGrp="1"/>
          </p:cNvSpPr>
          <p:nvPr>
            <p:ph type="ctrTitle"/>
          </p:nvPr>
        </p:nvSpPr>
        <p:spPr/>
        <p:txBody>
          <a:bodyPr/>
          <a:lstStyle/>
          <a:p>
            <a:r>
              <a:rPr lang="en-US" dirty="0"/>
              <a:t>Core contributions to LOD</a:t>
            </a:r>
            <a:endParaRPr lang="fr-FR" dirty="0"/>
          </a:p>
        </p:txBody>
      </p:sp>
      <p:sp>
        <p:nvSpPr>
          <p:cNvPr id="3" name="Subtitle 2">
            <a:extLst>
              <a:ext uri="{FF2B5EF4-FFF2-40B4-BE49-F238E27FC236}">
                <a16:creationId xmlns:a16="http://schemas.microsoft.com/office/drawing/2014/main" id="{D28C0F6F-F81C-0D4F-4D0A-740927616C83}"/>
              </a:ext>
            </a:extLst>
          </p:cNvPr>
          <p:cNvSpPr>
            <a:spLocks noGrp="1"/>
          </p:cNvSpPr>
          <p:nvPr>
            <p:ph type="subTitle" idx="1"/>
          </p:nvPr>
        </p:nvSpPr>
        <p:spPr>
          <a:xfrm>
            <a:off x="1524000" y="3602037"/>
            <a:ext cx="9144000" cy="2223029"/>
          </a:xfrm>
        </p:spPr>
        <p:txBody>
          <a:bodyPr>
            <a:normAutofit fontScale="92500" lnSpcReduction="20000"/>
          </a:bodyPr>
          <a:lstStyle/>
          <a:p>
            <a:r>
              <a:rPr lang="en-US" dirty="0"/>
              <a:t>Dehant V. </a:t>
            </a:r>
            <a:r>
              <a:rPr lang="en-US" baseline="30000" dirty="0"/>
              <a:t>1</a:t>
            </a:r>
            <a:r>
              <a:rPr lang="en-US" dirty="0"/>
              <a:t>, Chicot G.</a:t>
            </a:r>
            <a:r>
              <a:rPr lang="en-US" baseline="30000" dirty="0"/>
              <a:t> 1</a:t>
            </a:r>
            <a:r>
              <a:rPr lang="en-US" dirty="0"/>
              <a:t>, Laariara D.</a:t>
            </a:r>
            <a:r>
              <a:rPr lang="en-US" baseline="30000" dirty="0"/>
              <a:t> 2</a:t>
            </a:r>
            <a:r>
              <a:rPr lang="en-US" dirty="0"/>
              <a:t>, Gillet N.</a:t>
            </a:r>
            <a:r>
              <a:rPr lang="en-US" baseline="30000" dirty="0"/>
              <a:t> 3</a:t>
            </a:r>
            <a:r>
              <a:rPr lang="en-US" dirty="0"/>
              <a:t>, Mandea M.</a:t>
            </a:r>
            <a:r>
              <a:rPr lang="en-US" baseline="30000" dirty="0"/>
              <a:t> 4</a:t>
            </a:r>
            <a:r>
              <a:rPr lang="en-US" dirty="0"/>
              <a:t>, Cazenave A.</a:t>
            </a:r>
            <a:r>
              <a:rPr lang="en-US" baseline="30000" dirty="0"/>
              <a:t> 5</a:t>
            </a:r>
            <a:endParaRPr lang="en-US" dirty="0"/>
          </a:p>
          <a:p>
            <a:pPr marL="457200" indent="-457200">
              <a:buAutoNum type="arabicPeriod"/>
            </a:pPr>
            <a:r>
              <a:rPr lang="en-US" dirty="0"/>
              <a:t>Royal Observatory of Belgium and UCLouvain</a:t>
            </a:r>
          </a:p>
          <a:p>
            <a:pPr marL="457200" indent="-457200">
              <a:buAutoNum type="arabicPeriod"/>
            </a:pPr>
            <a:r>
              <a:rPr lang="en-US" dirty="0"/>
              <a:t>ULB</a:t>
            </a:r>
          </a:p>
          <a:p>
            <a:pPr marL="457200" indent="-457200">
              <a:buAutoNum type="arabicPeriod"/>
            </a:pPr>
            <a:r>
              <a:rPr lang="en-US" dirty="0"/>
              <a:t>ISTerre, Univ. Grenoble</a:t>
            </a:r>
          </a:p>
          <a:p>
            <a:pPr marL="457200" indent="-457200">
              <a:buAutoNum type="arabicPeriod"/>
            </a:pPr>
            <a:r>
              <a:rPr lang="en-US" dirty="0"/>
              <a:t>CNRS</a:t>
            </a:r>
          </a:p>
          <a:p>
            <a:pPr marL="457200" indent="-457200">
              <a:buAutoNum type="arabicPeriod"/>
            </a:pPr>
            <a:r>
              <a:rPr lang="en-US" dirty="0"/>
              <a:t>LEGOS</a:t>
            </a:r>
            <a:endParaRPr lang="fr-FR" dirty="0"/>
          </a:p>
        </p:txBody>
      </p:sp>
    </p:spTree>
    <p:extLst>
      <p:ext uri="{BB962C8B-B14F-4D97-AF65-F5344CB8AC3E}">
        <p14:creationId xmlns:p14="http://schemas.microsoft.com/office/powerpoint/2010/main" val="16272781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F95D0DF-E649-58B3-2ACE-9199CE01AB2B}"/>
              </a:ext>
            </a:extLst>
          </p:cNvPr>
          <p:cNvSpPr>
            <a:spLocks noGrp="1"/>
          </p:cNvSpPr>
          <p:nvPr>
            <p:ph type="title"/>
          </p:nvPr>
        </p:nvSpPr>
        <p:spPr>
          <a:xfrm>
            <a:off x="1371599" y="294538"/>
            <a:ext cx="9895951" cy="1033669"/>
          </a:xfrm>
        </p:spPr>
        <p:txBody>
          <a:bodyPr>
            <a:normAutofit/>
          </a:bodyPr>
          <a:lstStyle/>
          <a:p>
            <a:r>
              <a:rPr lang="en-US" sz="4000" dirty="0">
                <a:solidFill>
                  <a:srgbClr val="FFFFFF"/>
                </a:solidFill>
              </a:rPr>
              <a:t>Conclusions</a:t>
            </a:r>
            <a:endParaRPr lang="fr-FR" sz="4000" dirty="0">
              <a:solidFill>
                <a:srgbClr val="FFFFFF"/>
              </a:solidFill>
            </a:endParaRPr>
          </a:p>
        </p:txBody>
      </p:sp>
      <p:sp>
        <p:nvSpPr>
          <p:cNvPr id="3" name="Content Placeholder 2">
            <a:extLst>
              <a:ext uri="{FF2B5EF4-FFF2-40B4-BE49-F238E27FC236}">
                <a16:creationId xmlns:a16="http://schemas.microsoft.com/office/drawing/2014/main" id="{4ABD6D74-812E-7E4B-08DE-CC730A97E4B7}"/>
              </a:ext>
            </a:extLst>
          </p:cNvPr>
          <p:cNvSpPr>
            <a:spLocks noGrp="1"/>
          </p:cNvSpPr>
          <p:nvPr>
            <p:ph idx="1"/>
          </p:nvPr>
        </p:nvSpPr>
        <p:spPr>
          <a:xfrm>
            <a:off x="1371599" y="2318197"/>
            <a:ext cx="9724031" cy="3683358"/>
          </a:xfrm>
        </p:spPr>
        <p:txBody>
          <a:bodyPr anchor="ctr">
            <a:normAutofit lnSpcReduction="10000"/>
          </a:bodyPr>
          <a:lstStyle/>
          <a:p>
            <a:r>
              <a:rPr lang="en-US" sz="2400" dirty="0">
                <a:solidFill>
                  <a:schemeClr val="tx2"/>
                </a:solidFill>
              </a:rPr>
              <a:t>LOD observations corrected for atmosphere and ocean show decadal variations,</a:t>
            </a:r>
          </a:p>
          <a:p>
            <a:r>
              <a:rPr lang="en-US" sz="2400" dirty="0">
                <a:solidFill>
                  <a:schemeClr val="tx2"/>
                </a:solidFill>
              </a:rPr>
              <a:t>Decadal LOD variations can be explained using magnetic field and torsional Alfvén waves,</a:t>
            </a:r>
          </a:p>
          <a:p>
            <a:r>
              <a:rPr lang="en-US" sz="2400" dirty="0">
                <a:solidFill>
                  <a:schemeClr val="tx2"/>
                </a:solidFill>
              </a:rPr>
              <a:t>MAC waves need stratification in the core </a:t>
            </a:r>
            <a:r>
              <a:rPr lang="en-US" sz="2400">
                <a:solidFill>
                  <a:schemeClr val="tx2"/>
                </a:solidFill>
              </a:rPr>
              <a:t>(controversial),</a:t>
            </a:r>
            <a:endParaRPr lang="en-US" sz="2400" dirty="0">
              <a:solidFill>
                <a:schemeClr val="tx2"/>
              </a:solidFill>
            </a:endParaRPr>
          </a:p>
          <a:p>
            <a:r>
              <a:rPr lang="en-US" sz="2400" dirty="0">
                <a:solidFill>
                  <a:schemeClr val="tx2"/>
                </a:solidFill>
              </a:rPr>
              <a:t>Difficult to predict decadal LOD,</a:t>
            </a:r>
          </a:p>
          <a:p>
            <a:r>
              <a:rPr lang="en-US" sz="2400" dirty="0">
                <a:solidFill>
                  <a:schemeClr val="tx2"/>
                </a:solidFill>
              </a:rPr>
              <a:t>Though the need of a negative leap second cannot be excluded within the uncertainties, it will probably not be the case,</a:t>
            </a:r>
            <a:endParaRPr lang="fr-FR" sz="2400" dirty="0">
              <a:solidFill>
                <a:schemeClr val="tx2"/>
              </a:solidFill>
            </a:endParaRPr>
          </a:p>
          <a:p>
            <a:r>
              <a:rPr lang="en-US" sz="2400" dirty="0">
                <a:solidFill>
                  <a:schemeClr val="tx2"/>
                </a:solidFill>
              </a:rPr>
              <a:t>LOD does not seam to continue to decrease, as it increases again.</a:t>
            </a:r>
          </a:p>
        </p:txBody>
      </p:sp>
    </p:spTree>
    <p:extLst>
      <p:ext uri="{BB962C8B-B14F-4D97-AF65-F5344CB8AC3E}">
        <p14:creationId xmlns:p14="http://schemas.microsoft.com/office/powerpoint/2010/main" val="20882425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B32553A-35DE-4023-2315-66AA79141E5C}"/>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EF7D632-C38E-2658-CBB7-BCF07AB646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32842A4-2F8C-6D77-1C7A-B3B61E9EA3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12E19B2-3B8B-0B78-F513-9DD6EB4B97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F8C37F8-4C8F-ADF3-919C-8966A1AF44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10B9EBD-8087-FF5A-51FB-BDBCF963AC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B427644-380A-09FD-1AFD-7200D4CA64D6}"/>
              </a:ext>
            </a:extLst>
          </p:cNvPr>
          <p:cNvSpPr>
            <a:spLocks noGrp="1"/>
          </p:cNvSpPr>
          <p:nvPr>
            <p:ph type="title"/>
          </p:nvPr>
        </p:nvSpPr>
        <p:spPr>
          <a:xfrm>
            <a:off x="1371599" y="294538"/>
            <a:ext cx="9895951" cy="1033669"/>
          </a:xfrm>
        </p:spPr>
        <p:txBody>
          <a:bodyPr>
            <a:normAutofit/>
          </a:bodyPr>
          <a:lstStyle/>
          <a:p>
            <a:r>
              <a:rPr lang="en-US" sz="4000" dirty="0">
                <a:solidFill>
                  <a:srgbClr val="FFFFFF"/>
                </a:solidFill>
              </a:rPr>
              <a:t>Acknowledgments</a:t>
            </a:r>
            <a:endParaRPr lang="fr-FR" sz="4000" dirty="0">
              <a:solidFill>
                <a:srgbClr val="FFFFFF"/>
              </a:solidFill>
            </a:endParaRPr>
          </a:p>
        </p:txBody>
      </p:sp>
      <p:sp>
        <p:nvSpPr>
          <p:cNvPr id="3" name="Content Placeholder 2">
            <a:extLst>
              <a:ext uri="{FF2B5EF4-FFF2-40B4-BE49-F238E27FC236}">
                <a16:creationId xmlns:a16="http://schemas.microsoft.com/office/drawing/2014/main" id="{ACE1467B-0B38-96BA-A423-038D6DF3CC92}"/>
              </a:ext>
            </a:extLst>
          </p:cNvPr>
          <p:cNvSpPr>
            <a:spLocks noGrp="1"/>
          </p:cNvSpPr>
          <p:nvPr>
            <p:ph idx="1"/>
          </p:nvPr>
        </p:nvSpPr>
        <p:spPr>
          <a:xfrm>
            <a:off x="1371599" y="2318197"/>
            <a:ext cx="9724031" cy="3683358"/>
          </a:xfrm>
        </p:spPr>
        <p:txBody>
          <a:bodyPr anchor="ctr">
            <a:normAutofit/>
          </a:bodyPr>
          <a:lstStyle/>
          <a:p>
            <a:pPr marL="0" indent="0" algn="ctr">
              <a:buNone/>
            </a:pPr>
            <a:r>
              <a:rPr lang="en-US" sz="2400" dirty="0"/>
              <a:t>The research leading to these results has received funding from the European Research Council (ERC) under the European Union’s Horizon 2020 research and innovation programme (GRACEFUL Synergy Grant agreement No 855677).</a:t>
            </a:r>
          </a:p>
          <a:p>
            <a:pPr marL="0" indent="0" algn="ctr">
              <a:buNone/>
            </a:pPr>
            <a:r>
              <a:rPr lang="en-US" sz="2400" dirty="0"/>
              <a:t>GRACEFUL (</a:t>
            </a:r>
            <a:r>
              <a:rPr lang="en-US" sz="2400" dirty="0" err="1"/>
              <a:t>GRavimetry</a:t>
            </a:r>
            <a:r>
              <a:rPr lang="en-US" sz="2400" dirty="0"/>
              <a:t>, </a:t>
            </a:r>
            <a:r>
              <a:rPr lang="en-US" sz="2400" dirty="0" err="1"/>
              <a:t>mAgnetism</a:t>
            </a:r>
            <a:r>
              <a:rPr lang="en-US" sz="2400" dirty="0"/>
              <a:t>, rotation, and </a:t>
            </a:r>
            <a:r>
              <a:rPr lang="en-US" sz="2400" dirty="0" err="1"/>
              <a:t>CorE</a:t>
            </a:r>
            <a:r>
              <a:rPr lang="en-US" sz="2400" dirty="0"/>
              <a:t> </a:t>
            </a:r>
            <a:r>
              <a:rPr lang="en-US" sz="2400" dirty="0" err="1"/>
              <a:t>FLow</a:t>
            </a:r>
            <a:r>
              <a:rPr lang="en-US" sz="2400" dirty="0"/>
              <a:t>)</a:t>
            </a:r>
            <a:endParaRPr lang="fr-FR" sz="2400" dirty="0"/>
          </a:p>
        </p:txBody>
      </p:sp>
    </p:spTree>
    <p:extLst>
      <p:ext uri="{BB962C8B-B14F-4D97-AF65-F5344CB8AC3E}">
        <p14:creationId xmlns:p14="http://schemas.microsoft.com/office/powerpoint/2010/main" val="22005474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DBED4-E8A2-CF30-955B-DF7FC1910866}"/>
              </a:ext>
            </a:extLst>
          </p:cNvPr>
          <p:cNvSpPr>
            <a:spLocks noGrp="1"/>
          </p:cNvSpPr>
          <p:nvPr>
            <p:ph type="title"/>
          </p:nvPr>
        </p:nvSpPr>
        <p:spPr/>
        <p:txBody>
          <a:bodyPr/>
          <a:lstStyle/>
          <a:p>
            <a:r>
              <a:rPr lang="en-US" dirty="0"/>
              <a:t>1. Coupling at core-mantle boundary</a:t>
            </a:r>
            <a:endParaRPr lang="fr-FR" dirty="0"/>
          </a:p>
        </p:txBody>
      </p:sp>
      <p:sp>
        <p:nvSpPr>
          <p:cNvPr id="6" name="TextBox 5">
            <a:extLst>
              <a:ext uri="{FF2B5EF4-FFF2-40B4-BE49-F238E27FC236}">
                <a16:creationId xmlns:a16="http://schemas.microsoft.com/office/drawing/2014/main" id="{58A837EB-A865-66FC-5A8C-5741E2F05E15}"/>
              </a:ext>
            </a:extLst>
          </p:cNvPr>
          <p:cNvSpPr txBox="1"/>
          <p:nvPr/>
        </p:nvSpPr>
        <p:spPr>
          <a:xfrm>
            <a:off x="2477464" y="2711564"/>
            <a:ext cx="955326" cy="461665"/>
          </a:xfrm>
          <a:prstGeom prst="rect">
            <a:avLst/>
          </a:prstGeom>
          <a:noFill/>
          <a:ln w="19050">
            <a:solidFill>
              <a:schemeClr val="accent1"/>
            </a:solidFill>
          </a:ln>
        </p:spPr>
        <p:txBody>
          <a:bodyPr wrap="square" rtlCol="0">
            <a:spAutoFit/>
          </a:bodyPr>
          <a:lstStyle/>
          <a:p>
            <a:r>
              <a:rPr lang="en-US" sz="2400" dirty="0">
                <a:latin typeface="Symbol" panose="05050102010706020507" pitchFamily="18" charset="2"/>
              </a:rPr>
              <a:t>D</a:t>
            </a:r>
            <a:r>
              <a:rPr lang="en-US" sz="2400" dirty="0"/>
              <a:t>LOD</a:t>
            </a:r>
            <a:endParaRPr lang="fr-FR" sz="2400" dirty="0"/>
          </a:p>
        </p:txBody>
      </p:sp>
      <p:sp>
        <p:nvSpPr>
          <p:cNvPr id="7" name="TextBox 6">
            <a:extLst>
              <a:ext uri="{FF2B5EF4-FFF2-40B4-BE49-F238E27FC236}">
                <a16:creationId xmlns:a16="http://schemas.microsoft.com/office/drawing/2014/main" id="{3574DC68-36ED-F809-9466-5C82DFA34443}"/>
              </a:ext>
            </a:extLst>
          </p:cNvPr>
          <p:cNvSpPr txBox="1"/>
          <p:nvPr/>
        </p:nvSpPr>
        <p:spPr>
          <a:xfrm>
            <a:off x="4200698" y="1690688"/>
            <a:ext cx="1800173" cy="461665"/>
          </a:xfrm>
          <a:prstGeom prst="rect">
            <a:avLst/>
          </a:prstGeom>
          <a:noFill/>
          <a:ln w="19050">
            <a:solidFill>
              <a:schemeClr val="accent1"/>
            </a:solidFill>
          </a:ln>
        </p:spPr>
        <p:txBody>
          <a:bodyPr wrap="none" rtlCol="0">
            <a:spAutoFit/>
          </a:bodyPr>
          <a:lstStyle/>
          <a:p>
            <a:r>
              <a:rPr lang="en-US" sz="2400" dirty="0"/>
              <a:t>Tidal effects</a:t>
            </a:r>
            <a:endParaRPr lang="fr-FR" sz="2400" dirty="0"/>
          </a:p>
        </p:txBody>
      </p:sp>
      <p:sp>
        <p:nvSpPr>
          <p:cNvPr id="8" name="TextBox 7">
            <a:extLst>
              <a:ext uri="{FF2B5EF4-FFF2-40B4-BE49-F238E27FC236}">
                <a16:creationId xmlns:a16="http://schemas.microsoft.com/office/drawing/2014/main" id="{232910F6-24AF-51D1-F583-8C62B4E0F4CD}"/>
              </a:ext>
            </a:extLst>
          </p:cNvPr>
          <p:cNvSpPr txBox="1"/>
          <p:nvPr/>
        </p:nvSpPr>
        <p:spPr>
          <a:xfrm>
            <a:off x="7376968" y="3222185"/>
            <a:ext cx="3719993" cy="461665"/>
          </a:xfrm>
          <a:prstGeom prst="rect">
            <a:avLst/>
          </a:prstGeom>
          <a:noFill/>
          <a:ln w="19050">
            <a:solidFill>
              <a:schemeClr val="accent1"/>
            </a:solidFill>
          </a:ln>
        </p:spPr>
        <p:txBody>
          <a:bodyPr wrap="none" rtlCol="0">
            <a:spAutoFit/>
          </a:bodyPr>
          <a:lstStyle/>
          <a:p>
            <a:r>
              <a:rPr lang="en-US" sz="2400" dirty="0"/>
              <a:t>External geophysical fluids</a:t>
            </a:r>
            <a:endParaRPr lang="fr-FR" sz="2400" dirty="0"/>
          </a:p>
        </p:txBody>
      </p:sp>
      <p:cxnSp>
        <p:nvCxnSpPr>
          <p:cNvPr id="10" name="Straight Arrow Connector 9">
            <a:extLst>
              <a:ext uri="{FF2B5EF4-FFF2-40B4-BE49-F238E27FC236}">
                <a16:creationId xmlns:a16="http://schemas.microsoft.com/office/drawing/2014/main" id="{19480018-F370-45A0-A18B-DFC85607B7D1}"/>
              </a:ext>
            </a:extLst>
          </p:cNvPr>
          <p:cNvCxnSpPr>
            <a:cxnSpLocks/>
            <a:endCxn id="27" idx="3"/>
          </p:cNvCxnSpPr>
          <p:nvPr/>
        </p:nvCxnSpPr>
        <p:spPr>
          <a:xfrm flipH="1" flipV="1">
            <a:off x="3101341" y="3873730"/>
            <a:ext cx="1877983" cy="420711"/>
          </a:xfrm>
          <a:prstGeom prst="straightConnector1">
            <a:avLst/>
          </a:prstGeom>
          <a:ln>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13" name="Straight Arrow Connector 12">
            <a:extLst>
              <a:ext uri="{FF2B5EF4-FFF2-40B4-BE49-F238E27FC236}">
                <a16:creationId xmlns:a16="http://schemas.microsoft.com/office/drawing/2014/main" id="{BB1ED47C-7BFF-DE7F-A336-04A28040248A}"/>
              </a:ext>
            </a:extLst>
          </p:cNvPr>
          <p:cNvCxnSpPr>
            <a:cxnSpLocks/>
            <a:stCxn id="8" idx="1"/>
            <a:endCxn id="6" idx="3"/>
          </p:cNvCxnSpPr>
          <p:nvPr/>
        </p:nvCxnSpPr>
        <p:spPr>
          <a:xfrm flipH="1" flipV="1">
            <a:off x="3432790" y="2942397"/>
            <a:ext cx="3944178" cy="510621"/>
          </a:xfrm>
          <a:prstGeom prst="straightConnector1">
            <a:avLst/>
          </a:prstGeom>
          <a:ln>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2B3F1064-0588-9FCB-BDD5-099FBE7AC8AE}"/>
              </a:ext>
            </a:extLst>
          </p:cNvPr>
          <p:cNvSpPr txBox="1"/>
          <p:nvPr/>
        </p:nvSpPr>
        <p:spPr>
          <a:xfrm rot="443220">
            <a:off x="3503934" y="2741411"/>
            <a:ext cx="3917804" cy="461665"/>
          </a:xfrm>
          <a:prstGeom prst="rect">
            <a:avLst/>
          </a:prstGeom>
          <a:noFill/>
        </p:spPr>
        <p:txBody>
          <a:bodyPr wrap="none" rtlCol="0">
            <a:spAutoFit/>
          </a:bodyPr>
          <a:lstStyle/>
          <a:p>
            <a:r>
              <a:rPr lang="en-US" sz="2400" dirty="0">
                <a:solidFill>
                  <a:schemeClr val="accent1"/>
                </a:solidFill>
              </a:rPr>
              <a:t>Angular momentum transfer</a:t>
            </a:r>
            <a:endParaRPr lang="fr-FR" sz="2400" dirty="0">
              <a:solidFill>
                <a:schemeClr val="accent1"/>
              </a:solidFill>
            </a:endParaRPr>
          </a:p>
        </p:txBody>
      </p:sp>
      <p:sp>
        <p:nvSpPr>
          <p:cNvPr id="20" name="TextBox 19">
            <a:extLst>
              <a:ext uri="{FF2B5EF4-FFF2-40B4-BE49-F238E27FC236}">
                <a16:creationId xmlns:a16="http://schemas.microsoft.com/office/drawing/2014/main" id="{04F2529F-A2A2-40BF-9020-B62A934A16BA}"/>
              </a:ext>
            </a:extLst>
          </p:cNvPr>
          <p:cNvSpPr txBox="1"/>
          <p:nvPr/>
        </p:nvSpPr>
        <p:spPr>
          <a:xfrm>
            <a:off x="2225040" y="4473894"/>
            <a:ext cx="1800173" cy="461665"/>
          </a:xfrm>
          <a:prstGeom prst="rect">
            <a:avLst/>
          </a:prstGeom>
          <a:noFill/>
          <a:ln w="19050">
            <a:solidFill>
              <a:schemeClr val="accent1"/>
            </a:solidFill>
          </a:ln>
        </p:spPr>
        <p:txBody>
          <a:bodyPr wrap="square" rtlCol="0">
            <a:spAutoFit/>
          </a:bodyPr>
          <a:lstStyle/>
          <a:p>
            <a:pPr algn="ctr"/>
            <a:r>
              <a:rPr lang="en-US" sz="2400" dirty="0"/>
              <a:t>Fluid core</a:t>
            </a:r>
            <a:endParaRPr lang="fr-FR" sz="2400" dirty="0"/>
          </a:p>
        </p:txBody>
      </p:sp>
      <p:cxnSp>
        <p:nvCxnSpPr>
          <p:cNvPr id="21" name="Straight Arrow Connector 20">
            <a:extLst>
              <a:ext uri="{FF2B5EF4-FFF2-40B4-BE49-F238E27FC236}">
                <a16:creationId xmlns:a16="http://schemas.microsoft.com/office/drawing/2014/main" id="{876A7545-22C8-1B5A-EB1E-CC515B3662F9}"/>
              </a:ext>
            </a:extLst>
          </p:cNvPr>
          <p:cNvCxnSpPr>
            <a:cxnSpLocks/>
            <a:endCxn id="6" idx="2"/>
          </p:cNvCxnSpPr>
          <p:nvPr/>
        </p:nvCxnSpPr>
        <p:spPr>
          <a:xfrm flipH="1" flipV="1">
            <a:off x="2955127" y="3173229"/>
            <a:ext cx="153833" cy="1300665"/>
          </a:xfrm>
          <a:prstGeom prst="straightConnector1">
            <a:avLst/>
          </a:prstGeom>
          <a:ln>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27" name="TextBox 26">
            <a:extLst>
              <a:ext uri="{FF2B5EF4-FFF2-40B4-BE49-F238E27FC236}">
                <a16:creationId xmlns:a16="http://schemas.microsoft.com/office/drawing/2014/main" id="{C728A11B-68C5-8589-9F24-ED8EEA86A3CC}"/>
              </a:ext>
            </a:extLst>
          </p:cNvPr>
          <p:cNvSpPr txBox="1"/>
          <p:nvPr/>
        </p:nvSpPr>
        <p:spPr>
          <a:xfrm>
            <a:off x="1348739" y="3273565"/>
            <a:ext cx="1752602"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156082"/>
                </a:solidFill>
                <a:effectLst/>
                <a:uLnTx/>
                <a:uFillTx/>
                <a:latin typeface="Aptos" panose="02110004020202020204"/>
                <a:ea typeface="+mn-ea"/>
                <a:cs typeface="+mn-cs"/>
              </a:rPr>
              <a:t>Angular momentum transfer</a:t>
            </a:r>
            <a:endParaRPr kumimoji="0" lang="fr-FR" sz="2400" b="0" i="0" u="none" strike="noStrike" kern="1200" cap="none" spc="0" normalizeH="0" baseline="0" noProof="0" dirty="0">
              <a:ln>
                <a:noFill/>
              </a:ln>
              <a:solidFill>
                <a:srgbClr val="156082"/>
              </a:solidFill>
              <a:effectLst/>
              <a:uLnTx/>
              <a:uFillTx/>
              <a:latin typeface="Aptos" panose="02110004020202020204"/>
              <a:ea typeface="+mn-ea"/>
              <a:cs typeface="+mn-cs"/>
            </a:endParaRPr>
          </a:p>
        </p:txBody>
      </p:sp>
      <p:cxnSp>
        <p:nvCxnSpPr>
          <p:cNvPr id="29" name="Straight Arrow Connector 28">
            <a:extLst>
              <a:ext uri="{FF2B5EF4-FFF2-40B4-BE49-F238E27FC236}">
                <a16:creationId xmlns:a16="http://schemas.microsoft.com/office/drawing/2014/main" id="{9988F3AA-F186-C606-29F8-53F517FD2E09}"/>
              </a:ext>
            </a:extLst>
          </p:cNvPr>
          <p:cNvCxnSpPr>
            <a:stCxn id="7" idx="1"/>
            <a:endCxn id="6" idx="0"/>
          </p:cNvCxnSpPr>
          <p:nvPr/>
        </p:nvCxnSpPr>
        <p:spPr>
          <a:xfrm flipH="1">
            <a:off x="2955127" y="1921521"/>
            <a:ext cx="1245571" cy="79004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2" name="TextBox 31">
            <a:extLst>
              <a:ext uri="{FF2B5EF4-FFF2-40B4-BE49-F238E27FC236}">
                <a16:creationId xmlns:a16="http://schemas.microsoft.com/office/drawing/2014/main" id="{06D5A6B7-4D6D-74F8-500D-AB41D1A2E8C4}"/>
              </a:ext>
            </a:extLst>
          </p:cNvPr>
          <p:cNvSpPr txBox="1"/>
          <p:nvPr/>
        </p:nvSpPr>
        <p:spPr>
          <a:xfrm>
            <a:off x="4586535" y="3871949"/>
            <a:ext cx="2354592"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156082"/>
                </a:solidFill>
                <a:effectLst/>
                <a:uLnTx/>
                <a:uFillTx/>
                <a:latin typeface="Aptos" panose="02110004020202020204"/>
                <a:ea typeface="+mn-ea"/>
                <a:cs typeface="+mn-cs"/>
              </a:rPr>
              <a:t>Coupling mechanisms at core-mantle boundary</a:t>
            </a:r>
            <a:endParaRPr kumimoji="0" lang="fr-FR" sz="2400" b="0" i="0" u="none" strike="noStrike" kern="1200" cap="none" spc="0" normalizeH="0" baseline="0" noProof="0" dirty="0">
              <a:ln>
                <a:noFill/>
              </a:ln>
              <a:solidFill>
                <a:srgbClr val="156082"/>
              </a:solidFill>
              <a:effectLst/>
              <a:uLnTx/>
              <a:uFillTx/>
              <a:latin typeface="Aptos" panose="02110004020202020204"/>
              <a:ea typeface="+mn-ea"/>
              <a:cs typeface="+mn-cs"/>
            </a:endParaRPr>
          </a:p>
        </p:txBody>
      </p:sp>
    </p:spTree>
    <p:extLst>
      <p:ext uri="{BB962C8B-B14F-4D97-AF65-F5344CB8AC3E}">
        <p14:creationId xmlns:p14="http://schemas.microsoft.com/office/powerpoint/2010/main" val="18719906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86370" name="Rectangle 2"/>
          <p:cNvSpPr>
            <a:spLocks noChangeArrowheads="1"/>
          </p:cNvSpPr>
          <p:nvPr/>
        </p:nvSpPr>
        <p:spPr bwMode="auto">
          <a:xfrm>
            <a:off x="1860789" y="-296740"/>
            <a:ext cx="8853494" cy="7525666"/>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353" rtl="0" eaLnBrk="1" fontAlgn="base" latinLnBrk="0" hangingPunct="1">
              <a:lnSpc>
                <a:spcPct val="100000"/>
              </a:lnSpc>
              <a:spcBef>
                <a:spcPct val="0"/>
              </a:spcBef>
              <a:spcAft>
                <a:spcPct val="0"/>
              </a:spcAft>
              <a:buClrTx/>
              <a:buSzTx/>
              <a:buFontTx/>
              <a:buNone/>
              <a:tabLst/>
              <a:defRPr/>
            </a:pPr>
            <a:endParaRPr kumimoji="0" lang="en-GB" altLang="en-US" sz="24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sym typeface="Helvetica Light"/>
            </a:endParaRPr>
          </a:p>
        </p:txBody>
      </p:sp>
      <p:pic>
        <p:nvPicPr>
          <p:cNvPr id="186371" name="Picture 3" descr="Earthin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860789" y="431559"/>
            <a:ext cx="8216900" cy="61626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86373" name="Freeform 5"/>
          <p:cNvSpPr>
            <a:spLocks/>
          </p:cNvSpPr>
          <p:nvPr/>
        </p:nvSpPr>
        <p:spPr bwMode="auto">
          <a:xfrm>
            <a:off x="4021132" y="1796808"/>
            <a:ext cx="1693863" cy="3457575"/>
          </a:xfrm>
          <a:custGeom>
            <a:avLst/>
            <a:gdLst>
              <a:gd name="T0" fmla="*/ 2147483646 w 1067"/>
              <a:gd name="T1" fmla="*/ 0 h 2178"/>
              <a:gd name="T2" fmla="*/ 2147483646 w 1067"/>
              <a:gd name="T3" fmla="*/ 2147483646 h 2178"/>
              <a:gd name="T4" fmla="*/ 2147483646 w 1067"/>
              <a:gd name="T5" fmla="*/ 2147483646 h 2178"/>
              <a:gd name="T6" fmla="*/ 2147483646 w 1067"/>
              <a:gd name="T7" fmla="*/ 2147483646 h 2178"/>
              <a:gd name="T8" fmla="*/ 2147483646 w 1067"/>
              <a:gd name="T9" fmla="*/ 2147483646 h 2178"/>
              <a:gd name="T10" fmla="*/ 2147483646 w 1067"/>
              <a:gd name="T11" fmla="*/ 2147483646 h 2178"/>
              <a:gd name="T12" fmla="*/ 2147483646 w 1067"/>
              <a:gd name="T13" fmla="*/ 2147483646 h 2178"/>
              <a:gd name="T14" fmla="*/ 2147483646 w 1067"/>
              <a:gd name="T15" fmla="*/ 2147483646 h 2178"/>
              <a:gd name="T16" fmla="*/ 2147483646 w 1067"/>
              <a:gd name="T17" fmla="*/ 2147483646 h 2178"/>
              <a:gd name="T18" fmla="*/ 2147483646 w 1067"/>
              <a:gd name="T19" fmla="*/ 2147483646 h 2178"/>
              <a:gd name="T20" fmla="*/ 2147483646 w 1067"/>
              <a:gd name="T21" fmla="*/ 2147483646 h 2178"/>
              <a:gd name="T22" fmla="*/ 2147483646 w 1067"/>
              <a:gd name="T23" fmla="*/ 2147483646 h 2178"/>
              <a:gd name="T24" fmla="*/ 2147483646 w 1067"/>
              <a:gd name="T25" fmla="*/ 2147483646 h 2178"/>
              <a:gd name="T26" fmla="*/ 2147483646 w 1067"/>
              <a:gd name="T27" fmla="*/ 2147483646 h 2178"/>
              <a:gd name="T28" fmla="*/ 2147483646 w 1067"/>
              <a:gd name="T29" fmla="*/ 2147483646 h 2178"/>
              <a:gd name="T30" fmla="*/ 2147483646 w 1067"/>
              <a:gd name="T31" fmla="*/ 2147483646 h 2178"/>
              <a:gd name="T32" fmla="*/ 0 w 1067"/>
              <a:gd name="T33" fmla="*/ 2147483646 h 2178"/>
              <a:gd name="T34" fmla="*/ 2147483646 w 1067"/>
              <a:gd name="T35" fmla="*/ 2147483646 h 2178"/>
              <a:gd name="T36" fmla="*/ 2147483646 w 1067"/>
              <a:gd name="T37" fmla="*/ 2147483646 h 2178"/>
              <a:gd name="T38" fmla="*/ 2147483646 w 1067"/>
              <a:gd name="T39" fmla="*/ 2147483646 h 2178"/>
              <a:gd name="T40" fmla="*/ 2147483646 w 1067"/>
              <a:gd name="T41" fmla="*/ 2147483646 h 2178"/>
              <a:gd name="T42" fmla="*/ 2147483646 w 1067"/>
              <a:gd name="T43" fmla="*/ 2147483646 h 2178"/>
              <a:gd name="T44" fmla="*/ 2147483646 w 1067"/>
              <a:gd name="T45" fmla="*/ 2147483646 h 2178"/>
              <a:gd name="T46" fmla="*/ 2147483646 w 1067"/>
              <a:gd name="T47" fmla="*/ 2147483646 h 2178"/>
              <a:gd name="T48" fmla="*/ 2147483646 w 1067"/>
              <a:gd name="T49" fmla="*/ 2147483646 h 2178"/>
              <a:gd name="T50" fmla="*/ 2147483646 w 1067"/>
              <a:gd name="T51" fmla="*/ 2147483646 h 2178"/>
              <a:gd name="T52" fmla="*/ 2147483646 w 1067"/>
              <a:gd name="T53" fmla="*/ 2147483646 h 217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067" h="2178">
                <a:moveTo>
                  <a:pt x="1052" y="0"/>
                </a:moveTo>
                <a:cubicBezTo>
                  <a:pt x="1027" y="3"/>
                  <a:pt x="1003" y="7"/>
                  <a:pt x="975" y="8"/>
                </a:cubicBezTo>
                <a:cubicBezTo>
                  <a:pt x="947" y="9"/>
                  <a:pt x="914" y="7"/>
                  <a:pt x="883" y="8"/>
                </a:cubicBezTo>
                <a:cubicBezTo>
                  <a:pt x="852" y="9"/>
                  <a:pt x="815" y="6"/>
                  <a:pt x="791" y="15"/>
                </a:cubicBezTo>
                <a:cubicBezTo>
                  <a:pt x="767" y="24"/>
                  <a:pt x="755" y="48"/>
                  <a:pt x="737" y="61"/>
                </a:cubicBezTo>
                <a:cubicBezTo>
                  <a:pt x="719" y="74"/>
                  <a:pt x="707" y="84"/>
                  <a:pt x="683" y="92"/>
                </a:cubicBezTo>
                <a:cubicBezTo>
                  <a:pt x="659" y="100"/>
                  <a:pt x="622" y="98"/>
                  <a:pt x="591" y="107"/>
                </a:cubicBezTo>
                <a:cubicBezTo>
                  <a:pt x="560" y="116"/>
                  <a:pt x="523" y="134"/>
                  <a:pt x="499" y="146"/>
                </a:cubicBezTo>
                <a:cubicBezTo>
                  <a:pt x="475" y="158"/>
                  <a:pt x="465" y="167"/>
                  <a:pt x="445" y="177"/>
                </a:cubicBezTo>
                <a:cubicBezTo>
                  <a:pt x="425" y="187"/>
                  <a:pt x="394" y="194"/>
                  <a:pt x="376" y="207"/>
                </a:cubicBezTo>
                <a:cubicBezTo>
                  <a:pt x="358" y="220"/>
                  <a:pt x="347" y="230"/>
                  <a:pt x="338" y="253"/>
                </a:cubicBezTo>
                <a:cubicBezTo>
                  <a:pt x="329" y="276"/>
                  <a:pt x="333" y="319"/>
                  <a:pt x="322" y="346"/>
                </a:cubicBezTo>
                <a:cubicBezTo>
                  <a:pt x="311" y="373"/>
                  <a:pt x="310" y="370"/>
                  <a:pt x="269" y="415"/>
                </a:cubicBezTo>
                <a:cubicBezTo>
                  <a:pt x="228" y="460"/>
                  <a:pt x="110" y="565"/>
                  <a:pt x="77" y="614"/>
                </a:cubicBezTo>
                <a:cubicBezTo>
                  <a:pt x="44" y="663"/>
                  <a:pt x="73" y="650"/>
                  <a:pt x="69" y="706"/>
                </a:cubicBezTo>
                <a:cubicBezTo>
                  <a:pt x="65" y="762"/>
                  <a:pt x="65" y="882"/>
                  <a:pt x="54" y="952"/>
                </a:cubicBezTo>
                <a:cubicBezTo>
                  <a:pt x="43" y="1022"/>
                  <a:pt x="0" y="1064"/>
                  <a:pt x="0" y="1129"/>
                </a:cubicBezTo>
                <a:cubicBezTo>
                  <a:pt x="0" y="1194"/>
                  <a:pt x="42" y="1279"/>
                  <a:pt x="54" y="1344"/>
                </a:cubicBezTo>
                <a:cubicBezTo>
                  <a:pt x="66" y="1409"/>
                  <a:pt x="51" y="1470"/>
                  <a:pt x="69" y="1521"/>
                </a:cubicBezTo>
                <a:cubicBezTo>
                  <a:pt x="87" y="1572"/>
                  <a:pt x="125" y="1608"/>
                  <a:pt x="161" y="1651"/>
                </a:cubicBezTo>
                <a:cubicBezTo>
                  <a:pt x="197" y="1694"/>
                  <a:pt x="256" y="1741"/>
                  <a:pt x="284" y="1782"/>
                </a:cubicBezTo>
                <a:cubicBezTo>
                  <a:pt x="312" y="1823"/>
                  <a:pt x="298" y="1860"/>
                  <a:pt x="330" y="1897"/>
                </a:cubicBezTo>
                <a:cubicBezTo>
                  <a:pt x="362" y="1934"/>
                  <a:pt x="427" y="1979"/>
                  <a:pt x="476" y="2004"/>
                </a:cubicBezTo>
                <a:cubicBezTo>
                  <a:pt x="525" y="2029"/>
                  <a:pt x="570" y="2024"/>
                  <a:pt x="622" y="2050"/>
                </a:cubicBezTo>
                <a:cubicBezTo>
                  <a:pt x="674" y="2076"/>
                  <a:pt x="735" y="2138"/>
                  <a:pt x="791" y="2158"/>
                </a:cubicBezTo>
                <a:cubicBezTo>
                  <a:pt x="847" y="2178"/>
                  <a:pt x="914" y="2173"/>
                  <a:pt x="960" y="2173"/>
                </a:cubicBezTo>
                <a:cubicBezTo>
                  <a:pt x="1006" y="2173"/>
                  <a:pt x="1014" y="2135"/>
                  <a:pt x="1067" y="2158"/>
                </a:cubicBezTo>
              </a:path>
            </a:pathLst>
          </a:custGeom>
          <a:noFill/>
          <a:ln w="76200" cmpd="sng">
            <a:solidFill>
              <a:srgbClr val="00CC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353"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sym typeface="Helvetica Light"/>
            </a:endParaRPr>
          </a:p>
        </p:txBody>
      </p:sp>
      <p:sp>
        <p:nvSpPr>
          <p:cNvPr id="186374" name="AutoShape 6"/>
          <p:cNvSpPr>
            <a:spLocks noChangeArrowheads="1"/>
          </p:cNvSpPr>
          <p:nvPr/>
        </p:nvSpPr>
        <p:spPr bwMode="auto">
          <a:xfrm rot="7640238">
            <a:off x="4106064" y="3940727"/>
            <a:ext cx="560387" cy="231775"/>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353"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sym typeface="Helvetica Light"/>
            </a:endParaRPr>
          </a:p>
        </p:txBody>
      </p:sp>
      <p:sp>
        <p:nvSpPr>
          <p:cNvPr id="186375" name="Text Box 7"/>
          <p:cNvSpPr txBox="1">
            <a:spLocks noChangeArrowheads="1"/>
          </p:cNvSpPr>
          <p:nvPr/>
        </p:nvSpPr>
        <p:spPr bwMode="auto">
          <a:xfrm>
            <a:off x="4228067" y="3441552"/>
            <a:ext cx="108234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353"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00CC99"/>
                </a:solidFill>
                <a:effectLst/>
                <a:uLnTx/>
                <a:uFillTx/>
                <a:latin typeface="Arial" panose="020B0604020202020204" pitchFamily="34" charset="0"/>
                <a:ea typeface="+mn-ea"/>
                <a:cs typeface="+mn-cs"/>
                <a:sym typeface="Helvetica Light"/>
              </a:rPr>
              <a:t>pressure</a:t>
            </a:r>
          </a:p>
        </p:txBody>
      </p:sp>
      <p:sp>
        <p:nvSpPr>
          <p:cNvPr id="186376" name="Arc 8"/>
          <p:cNvSpPr>
            <a:spLocks/>
          </p:cNvSpPr>
          <p:nvPr/>
        </p:nvSpPr>
        <p:spPr bwMode="auto">
          <a:xfrm rot="16200000" flipH="1" flipV="1">
            <a:off x="1139229" y="2423838"/>
            <a:ext cx="7189042" cy="2041967"/>
          </a:xfrm>
          <a:custGeom>
            <a:avLst/>
            <a:gdLst>
              <a:gd name="T0" fmla="*/ 2147483646 w 43200"/>
              <a:gd name="T1" fmla="*/ 2147483646 h 40792"/>
              <a:gd name="T2" fmla="*/ 2147483646 w 43200"/>
              <a:gd name="T3" fmla="*/ 0 h 40792"/>
              <a:gd name="T4" fmla="*/ 2147483646 w 43200"/>
              <a:gd name="T5" fmla="*/ 2147483646 h 40792"/>
              <a:gd name="T6" fmla="*/ 0 60000 65536"/>
              <a:gd name="T7" fmla="*/ 0 60000 65536"/>
              <a:gd name="T8" fmla="*/ 0 60000 65536"/>
            </a:gdLst>
            <a:ahLst/>
            <a:cxnLst>
              <a:cxn ang="T6">
                <a:pos x="T0" y="T1"/>
              </a:cxn>
              <a:cxn ang="T7">
                <a:pos x="T2" y="T3"/>
              </a:cxn>
              <a:cxn ang="T8">
                <a:pos x="T4" y="T5"/>
              </a:cxn>
            </a:cxnLst>
            <a:rect l="0" t="0" r="r" b="b"/>
            <a:pathLst>
              <a:path w="43200" h="40792" fill="none" extrusionOk="0">
                <a:moveTo>
                  <a:pt x="32171" y="356"/>
                </a:moveTo>
                <a:cubicBezTo>
                  <a:pt x="38983" y="4178"/>
                  <a:pt x="43200" y="11381"/>
                  <a:pt x="43200" y="19192"/>
                </a:cubicBezTo>
                <a:cubicBezTo>
                  <a:pt x="43200" y="31121"/>
                  <a:pt x="33529" y="40792"/>
                  <a:pt x="21600" y="40792"/>
                </a:cubicBezTo>
                <a:cubicBezTo>
                  <a:pt x="9670" y="40792"/>
                  <a:pt x="0" y="31121"/>
                  <a:pt x="0" y="19192"/>
                </a:cubicBezTo>
                <a:cubicBezTo>
                  <a:pt x="0" y="11111"/>
                  <a:pt x="4509" y="3707"/>
                  <a:pt x="11689" y="0"/>
                </a:cubicBezTo>
              </a:path>
              <a:path w="43200" h="40792" stroke="0" extrusionOk="0">
                <a:moveTo>
                  <a:pt x="32171" y="356"/>
                </a:moveTo>
                <a:cubicBezTo>
                  <a:pt x="38983" y="4178"/>
                  <a:pt x="43200" y="11381"/>
                  <a:pt x="43200" y="19192"/>
                </a:cubicBezTo>
                <a:cubicBezTo>
                  <a:pt x="43200" y="31121"/>
                  <a:pt x="33529" y="40792"/>
                  <a:pt x="21600" y="40792"/>
                </a:cubicBezTo>
                <a:cubicBezTo>
                  <a:pt x="9670" y="40792"/>
                  <a:pt x="0" y="31121"/>
                  <a:pt x="0" y="19192"/>
                </a:cubicBezTo>
                <a:cubicBezTo>
                  <a:pt x="0" y="11111"/>
                  <a:pt x="4509" y="3707"/>
                  <a:pt x="11689" y="0"/>
                </a:cubicBezTo>
                <a:lnTo>
                  <a:pt x="21600" y="19192"/>
                </a:lnTo>
                <a:lnTo>
                  <a:pt x="32171" y="356"/>
                </a:lnTo>
                <a:close/>
              </a:path>
            </a:pathLst>
          </a:custGeom>
          <a:noFill/>
          <a:ln w="952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353"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sym typeface="Helvetica Light"/>
            </a:endParaRPr>
          </a:p>
        </p:txBody>
      </p:sp>
      <p:sp>
        <p:nvSpPr>
          <p:cNvPr id="186377" name="Arc 9"/>
          <p:cNvSpPr>
            <a:spLocks/>
          </p:cNvSpPr>
          <p:nvPr/>
        </p:nvSpPr>
        <p:spPr bwMode="auto">
          <a:xfrm rot="16200000" flipH="1" flipV="1">
            <a:off x="1253342" y="2527469"/>
            <a:ext cx="7189041" cy="1834706"/>
          </a:xfrm>
          <a:custGeom>
            <a:avLst/>
            <a:gdLst>
              <a:gd name="T0" fmla="*/ 2147483646 w 43200"/>
              <a:gd name="T1" fmla="*/ 2147483646 h 40792"/>
              <a:gd name="T2" fmla="*/ 2147483646 w 43200"/>
              <a:gd name="T3" fmla="*/ 0 h 40792"/>
              <a:gd name="T4" fmla="*/ 2147483646 w 43200"/>
              <a:gd name="T5" fmla="*/ 2147483646 h 40792"/>
              <a:gd name="T6" fmla="*/ 0 60000 65536"/>
              <a:gd name="T7" fmla="*/ 0 60000 65536"/>
              <a:gd name="T8" fmla="*/ 0 60000 65536"/>
            </a:gdLst>
            <a:ahLst/>
            <a:cxnLst>
              <a:cxn ang="T6">
                <a:pos x="T0" y="T1"/>
              </a:cxn>
              <a:cxn ang="T7">
                <a:pos x="T2" y="T3"/>
              </a:cxn>
              <a:cxn ang="T8">
                <a:pos x="T4" y="T5"/>
              </a:cxn>
            </a:cxnLst>
            <a:rect l="0" t="0" r="r" b="b"/>
            <a:pathLst>
              <a:path w="43200" h="40792" fill="none" extrusionOk="0">
                <a:moveTo>
                  <a:pt x="32171" y="356"/>
                </a:moveTo>
                <a:cubicBezTo>
                  <a:pt x="38983" y="4178"/>
                  <a:pt x="43200" y="11381"/>
                  <a:pt x="43200" y="19192"/>
                </a:cubicBezTo>
                <a:cubicBezTo>
                  <a:pt x="43200" y="31121"/>
                  <a:pt x="33529" y="40792"/>
                  <a:pt x="21600" y="40792"/>
                </a:cubicBezTo>
                <a:cubicBezTo>
                  <a:pt x="9670" y="40792"/>
                  <a:pt x="0" y="31121"/>
                  <a:pt x="0" y="19192"/>
                </a:cubicBezTo>
                <a:cubicBezTo>
                  <a:pt x="0" y="11111"/>
                  <a:pt x="4509" y="3707"/>
                  <a:pt x="11689" y="0"/>
                </a:cubicBezTo>
              </a:path>
              <a:path w="43200" h="40792" stroke="0" extrusionOk="0">
                <a:moveTo>
                  <a:pt x="32171" y="356"/>
                </a:moveTo>
                <a:cubicBezTo>
                  <a:pt x="38983" y="4178"/>
                  <a:pt x="43200" y="11381"/>
                  <a:pt x="43200" y="19192"/>
                </a:cubicBezTo>
                <a:cubicBezTo>
                  <a:pt x="43200" y="31121"/>
                  <a:pt x="33529" y="40792"/>
                  <a:pt x="21600" y="40792"/>
                </a:cubicBezTo>
                <a:cubicBezTo>
                  <a:pt x="9670" y="40792"/>
                  <a:pt x="0" y="31121"/>
                  <a:pt x="0" y="19192"/>
                </a:cubicBezTo>
                <a:cubicBezTo>
                  <a:pt x="0" y="11111"/>
                  <a:pt x="4509" y="3707"/>
                  <a:pt x="11689" y="0"/>
                </a:cubicBezTo>
                <a:lnTo>
                  <a:pt x="21600" y="19192"/>
                </a:lnTo>
                <a:lnTo>
                  <a:pt x="32171" y="356"/>
                </a:lnTo>
                <a:close/>
              </a:path>
            </a:pathLst>
          </a:custGeom>
          <a:noFill/>
          <a:ln w="952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353"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sym typeface="Helvetica Light"/>
            </a:endParaRPr>
          </a:p>
        </p:txBody>
      </p:sp>
      <p:sp>
        <p:nvSpPr>
          <p:cNvPr id="186378" name="Arc 10"/>
          <p:cNvSpPr>
            <a:spLocks/>
          </p:cNvSpPr>
          <p:nvPr/>
        </p:nvSpPr>
        <p:spPr bwMode="auto">
          <a:xfrm rot="16200000" flipH="1" flipV="1">
            <a:off x="1340549" y="2658545"/>
            <a:ext cx="7162983" cy="1598610"/>
          </a:xfrm>
          <a:custGeom>
            <a:avLst/>
            <a:gdLst>
              <a:gd name="T0" fmla="*/ 2147483646 w 43200"/>
              <a:gd name="T1" fmla="*/ 2147483646 h 40792"/>
              <a:gd name="T2" fmla="*/ 2147483646 w 43200"/>
              <a:gd name="T3" fmla="*/ 0 h 40792"/>
              <a:gd name="T4" fmla="*/ 2147483646 w 43200"/>
              <a:gd name="T5" fmla="*/ 2147483646 h 40792"/>
              <a:gd name="T6" fmla="*/ 0 60000 65536"/>
              <a:gd name="T7" fmla="*/ 0 60000 65536"/>
              <a:gd name="T8" fmla="*/ 0 60000 65536"/>
            </a:gdLst>
            <a:ahLst/>
            <a:cxnLst>
              <a:cxn ang="T6">
                <a:pos x="T0" y="T1"/>
              </a:cxn>
              <a:cxn ang="T7">
                <a:pos x="T2" y="T3"/>
              </a:cxn>
              <a:cxn ang="T8">
                <a:pos x="T4" y="T5"/>
              </a:cxn>
            </a:cxnLst>
            <a:rect l="0" t="0" r="r" b="b"/>
            <a:pathLst>
              <a:path w="43200" h="40792" fill="none" extrusionOk="0">
                <a:moveTo>
                  <a:pt x="32171" y="356"/>
                </a:moveTo>
                <a:cubicBezTo>
                  <a:pt x="38983" y="4178"/>
                  <a:pt x="43200" y="11381"/>
                  <a:pt x="43200" y="19192"/>
                </a:cubicBezTo>
                <a:cubicBezTo>
                  <a:pt x="43200" y="31121"/>
                  <a:pt x="33529" y="40792"/>
                  <a:pt x="21600" y="40792"/>
                </a:cubicBezTo>
                <a:cubicBezTo>
                  <a:pt x="9670" y="40792"/>
                  <a:pt x="0" y="31121"/>
                  <a:pt x="0" y="19192"/>
                </a:cubicBezTo>
                <a:cubicBezTo>
                  <a:pt x="0" y="11111"/>
                  <a:pt x="4509" y="3707"/>
                  <a:pt x="11689" y="0"/>
                </a:cubicBezTo>
              </a:path>
              <a:path w="43200" h="40792" stroke="0" extrusionOk="0">
                <a:moveTo>
                  <a:pt x="32171" y="356"/>
                </a:moveTo>
                <a:cubicBezTo>
                  <a:pt x="38983" y="4178"/>
                  <a:pt x="43200" y="11381"/>
                  <a:pt x="43200" y="19192"/>
                </a:cubicBezTo>
                <a:cubicBezTo>
                  <a:pt x="43200" y="31121"/>
                  <a:pt x="33529" y="40792"/>
                  <a:pt x="21600" y="40792"/>
                </a:cubicBezTo>
                <a:cubicBezTo>
                  <a:pt x="9670" y="40792"/>
                  <a:pt x="0" y="31121"/>
                  <a:pt x="0" y="19192"/>
                </a:cubicBezTo>
                <a:cubicBezTo>
                  <a:pt x="0" y="11111"/>
                  <a:pt x="4509" y="3707"/>
                  <a:pt x="11689" y="0"/>
                </a:cubicBezTo>
                <a:lnTo>
                  <a:pt x="21600" y="19192"/>
                </a:lnTo>
                <a:lnTo>
                  <a:pt x="32171" y="356"/>
                </a:lnTo>
                <a:close/>
              </a:path>
            </a:pathLst>
          </a:custGeom>
          <a:noFill/>
          <a:ln w="952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353"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sym typeface="Helvetica Light"/>
            </a:endParaRPr>
          </a:p>
        </p:txBody>
      </p:sp>
      <p:sp>
        <p:nvSpPr>
          <p:cNvPr id="186379" name="Arc 11"/>
          <p:cNvSpPr>
            <a:spLocks/>
          </p:cNvSpPr>
          <p:nvPr/>
        </p:nvSpPr>
        <p:spPr bwMode="auto">
          <a:xfrm rot="16200000" flipH="1" flipV="1">
            <a:off x="1539251" y="2858596"/>
            <a:ext cx="7162981" cy="1198507"/>
          </a:xfrm>
          <a:custGeom>
            <a:avLst/>
            <a:gdLst>
              <a:gd name="T0" fmla="*/ 2147483646 w 43200"/>
              <a:gd name="T1" fmla="*/ 2147483646 h 40792"/>
              <a:gd name="T2" fmla="*/ 2147483646 w 43200"/>
              <a:gd name="T3" fmla="*/ 0 h 40792"/>
              <a:gd name="T4" fmla="*/ 2147483646 w 43200"/>
              <a:gd name="T5" fmla="*/ 2147483646 h 40792"/>
              <a:gd name="T6" fmla="*/ 0 60000 65536"/>
              <a:gd name="T7" fmla="*/ 0 60000 65536"/>
              <a:gd name="T8" fmla="*/ 0 60000 65536"/>
            </a:gdLst>
            <a:ahLst/>
            <a:cxnLst>
              <a:cxn ang="T6">
                <a:pos x="T0" y="T1"/>
              </a:cxn>
              <a:cxn ang="T7">
                <a:pos x="T2" y="T3"/>
              </a:cxn>
              <a:cxn ang="T8">
                <a:pos x="T4" y="T5"/>
              </a:cxn>
            </a:cxnLst>
            <a:rect l="0" t="0" r="r" b="b"/>
            <a:pathLst>
              <a:path w="43200" h="40792" fill="none" extrusionOk="0">
                <a:moveTo>
                  <a:pt x="32171" y="356"/>
                </a:moveTo>
                <a:cubicBezTo>
                  <a:pt x="38983" y="4178"/>
                  <a:pt x="43200" y="11381"/>
                  <a:pt x="43200" y="19192"/>
                </a:cubicBezTo>
                <a:cubicBezTo>
                  <a:pt x="43200" y="31121"/>
                  <a:pt x="33529" y="40792"/>
                  <a:pt x="21600" y="40792"/>
                </a:cubicBezTo>
                <a:cubicBezTo>
                  <a:pt x="9670" y="40792"/>
                  <a:pt x="0" y="31121"/>
                  <a:pt x="0" y="19192"/>
                </a:cubicBezTo>
                <a:cubicBezTo>
                  <a:pt x="0" y="11111"/>
                  <a:pt x="4509" y="3707"/>
                  <a:pt x="11689" y="0"/>
                </a:cubicBezTo>
              </a:path>
              <a:path w="43200" h="40792" stroke="0" extrusionOk="0">
                <a:moveTo>
                  <a:pt x="32171" y="356"/>
                </a:moveTo>
                <a:cubicBezTo>
                  <a:pt x="38983" y="4178"/>
                  <a:pt x="43200" y="11381"/>
                  <a:pt x="43200" y="19192"/>
                </a:cubicBezTo>
                <a:cubicBezTo>
                  <a:pt x="43200" y="31121"/>
                  <a:pt x="33529" y="40792"/>
                  <a:pt x="21600" y="40792"/>
                </a:cubicBezTo>
                <a:cubicBezTo>
                  <a:pt x="9670" y="40792"/>
                  <a:pt x="0" y="31121"/>
                  <a:pt x="0" y="19192"/>
                </a:cubicBezTo>
                <a:cubicBezTo>
                  <a:pt x="0" y="11111"/>
                  <a:pt x="4509" y="3707"/>
                  <a:pt x="11689" y="0"/>
                </a:cubicBezTo>
                <a:lnTo>
                  <a:pt x="21600" y="19192"/>
                </a:lnTo>
                <a:lnTo>
                  <a:pt x="32171" y="356"/>
                </a:lnTo>
                <a:close/>
              </a:path>
            </a:pathLst>
          </a:custGeom>
          <a:noFill/>
          <a:ln w="952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353"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sym typeface="Helvetica Light"/>
            </a:endParaRPr>
          </a:p>
        </p:txBody>
      </p:sp>
      <p:sp>
        <p:nvSpPr>
          <p:cNvPr id="186380" name="Text Box 12"/>
          <p:cNvSpPr txBox="1">
            <a:spLocks noChangeArrowheads="1"/>
          </p:cNvSpPr>
          <p:nvPr/>
        </p:nvSpPr>
        <p:spPr bwMode="auto">
          <a:xfrm>
            <a:off x="3863969" y="5748096"/>
            <a:ext cx="160813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353"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FFFF00"/>
                </a:solidFill>
                <a:effectLst/>
                <a:uLnTx/>
                <a:uFillTx/>
                <a:latin typeface="Arial" panose="020B0604020202020204" pitchFamily="34" charset="0"/>
                <a:ea typeface="+mn-ea"/>
                <a:cs typeface="+mn-cs"/>
                <a:sym typeface="Helvetica Light"/>
              </a:rPr>
              <a:t>magnetic field</a:t>
            </a:r>
          </a:p>
        </p:txBody>
      </p:sp>
      <p:sp>
        <p:nvSpPr>
          <p:cNvPr id="186381" name="Oval 13"/>
          <p:cNvSpPr>
            <a:spLocks noChangeArrowheads="1"/>
          </p:cNvSpPr>
          <p:nvPr/>
        </p:nvSpPr>
        <p:spPr bwMode="auto">
          <a:xfrm>
            <a:off x="5045070" y="1431683"/>
            <a:ext cx="292100" cy="266700"/>
          </a:xfrm>
          <a:prstGeom prst="ellipse">
            <a:avLst/>
          </a:prstGeom>
          <a:solidFill>
            <a:schemeClr val="hlink"/>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353" rtl="0" eaLnBrk="1" fontAlgn="base" latinLnBrk="0" hangingPunct="1">
              <a:lnSpc>
                <a:spcPct val="100000"/>
              </a:lnSpc>
              <a:spcBef>
                <a:spcPct val="0"/>
              </a:spcBef>
              <a:spcAft>
                <a:spcPct val="0"/>
              </a:spcAft>
              <a:buClrTx/>
              <a:buSzTx/>
              <a:buFontTx/>
              <a:buNone/>
              <a:tabLst/>
              <a:defRPr/>
            </a:pPr>
            <a:endParaRPr kumimoji="0" lang="en-GB" altLang="en-US" sz="24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sym typeface="Helvetica Light"/>
            </a:endParaRPr>
          </a:p>
        </p:txBody>
      </p:sp>
      <p:sp>
        <p:nvSpPr>
          <p:cNvPr id="186382" name="Oval 14"/>
          <p:cNvSpPr>
            <a:spLocks noChangeArrowheads="1"/>
          </p:cNvSpPr>
          <p:nvPr/>
        </p:nvSpPr>
        <p:spPr bwMode="auto">
          <a:xfrm>
            <a:off x="5725194" y="3220443"/>
            <a:ext cx="244045" cy="214494"/>
          </a:xfrm>
          <a:prstGeom prst="ellipse">
            <a:avLst/>
          </a:prstGeom>
          <a:solidFill>
            <a:schemeClr val="hlink"/>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353" rtl="0" eaLnBrk="1" fontAlgn="base" latinLnBrk="0" hangingPunct="1">
              <a:lnSpc>
                <a:spcPct val="100000"/>
              </a:lnSpc>
              <a:spcBef>
                <a:spcPct val="0"/>
              </a:spcBef>
              <a:spcAft>
                <a:spcPct val="0"/>
              </a:spcAft>
              <a:buClrTx/>
              <a:buSzTx/>
              <a:buFontTx/>
              <a:buNone/>
              <a:tabLst/>
              <a:defRPr/>
            </a:pPr>
            <a:endParaRPr kumimoji="0" lang="en-GB" altLang="en-US" sz="24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sym typeface="Helvetica Light"/>
            </a:endParaRPr>
          </a:p>
        </p:txBody>
      </p:sp>
      <p:sp>
        <p:nvSpPr>
          <p:cNvPr id="186383" name="Line 15"/>
          <p:cNvSpPr>
            <a:spLocks noChangeShapeType="1"/>
          </p:cNvSpPr>
          <p:nvPr/>
        </p:nvSpPr>
        <p:spPr bwMode="auto">
          <a:xfrm>
            <a:off x="5242507" y="1675685"/>
            <a:ext cx="567549" cy="1564019"/>
          </a:xfrm>
          <a:prstGeom prst="line">
            <a:avLst/>
          </a:prstGeom>
          <a:noFill/>
          <a:ln w="76200">
            <a:solidFill>
              <a:schemeClr val="hlink"/>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353"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sym typeface="Helvetica Light"/>
            </a:endParaRPr>
          </a:p>
        </p:txBody>
      </p:sp>
      <p:sp>
        <p:nvSpPr>
          <p:cNvPr id="186384" name="Text Box 16"/>
          <p:cNvSpPr txBox="1">
            <a:spLocks noChangeArrowheads="1"/>
          </p:cNvSpPr>
          <p:nvPr/>
        </p:nvSpPr>
        <p:spPr bwMode="auto">
          <a:xfrm>
            <a:off x="4141916" y="770980"/>
            <a:ext cx="181552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353"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CCCCFF"/>
                </a:solidFill>
                <a:effectLst/>
                <a:uLnTx/>
                <a:uFillTx/>
                <a:latin typeface="Arial" panose="020B0604020202020204" pitchFamily="34" charset="0"/>
                <a:ea typeface="+mn-ea"/>
                <a:cs typeface="+mn-cs"/>
                <a:sym typeface="Helvetica Light"/>
              </a:rPr>
              <a:t>gravitational interaction</a:t>
            </a:r>
          </a:p>
        </p:txBody>
      </p:sp>
      <p:sp>
        <p:nvSpPr>
          <p:cNvPr id="186385" name="Line 17"/>
          <p:cNvSpPr>
            <a:spLocks noChangeShapeType="1"/>
          </p:cNvSpPr>
          <p:nvPr/>
        </p:nvSpPr>
        <p:spPr bwMode="auto">
          <a:xfrm flipH="1">
            <a:off x="4868853" y="2006364"/>
            <a:ext cx="212727" cy="109339"/>
          </a:xfrm>
          <a:prstGeom prst="line">
            <a:avLst/>
          </a:prstGeom>
          <a:noFill/>
          <a:ln w="28575">
            <a:solidFill>
              <a:srgbClr val="FF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353"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sym typeface="Helvetica Light"/>
            </a:endParaRPr>
          </a:p>
        </p:txBody>
      </p:sp>
      <p:sp>
        <p:nvSpPr>
          <p:cNvPr id="186386" name="Line 18"/>
          <p:cNvSpPr>
            <a:spLocks noChangeShapeType="1"/>
          </p:cNvSpPr>
          <p:nvPr/>
        </p:nvSpPr>
        <p:spPr bwMode="auto">
          <a:xfrm flipH="1">
            <a:off x="4846628" y="2053056"/>
            <a:ext cx="257175" cy="139041"/>
          </a:xfrm>
          <a:prstGeom prst="line">
            <a:avLst/>
          </a:prstGeom>
          <a:noFill/>
          <a:ln w="28575">
            <a:solidFill>
              <a:srgbClr val="FF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353"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sym typeface="Helvetica Light"/>
            </a:endParaRPr>
          </a:p>
        </p:txBody>
      </p:sp>
      <p:sp>
        <p:nvSpPr>
          <p:cNvPr id="186387" name="Line 19"/>
          <p:cNvSpPr>
            <a:spLocks noChangeShapeType="1"/>
          </p:cNvSpPr>
          <p:nvPr/>
        </p:nvSpPr>
        <p:spPr bwMode="auto">
          <a:xfrm flipH="1">
            <a:off x="4868853" y="2149937"/>
            <a:ext cx="298084" cy="167471"/>
          </a:xfrm>
          <a:prstGeom prst="line">
            <a:avLst/>
          </a:prstGeom>
          <a:noFill/>
          <a:ln w="28575">
            <a:solidFill>
              <a:srgbClr val="FF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353"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sym typeface="Helvetica Light"/>
            </a:endParaRPr>
          </a:p>
        </p:txBody>
      </p:sp>
      <p:sp>
        <p:nvSpPr>
          <p:cNvPr id="186388" name="Text Box 20"/>
          <p:cNvSpPr txBox="1">
            <a:spLocks noChangeArrowheads="1"/>
          </p:cNvSpPr>
          <p:nvPr/>
        </p:nvSpPr>
        <p:spPr bwMode="auto">
          <a:xfrm>
            <a:off x="3735381" y="1492008"/>
            <a:ext cx="10567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353"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FF00FF"/>
                </a:solidFill>
                <a:effectLst/>
                <a:uLnTx/>
                <a:uFillTx/>
                <a:latin typeface="Arial" panose="020B0604020202020204" pitchFamily="34" charset="0"/>
                <a:ea typeface="+mn-ea"/>
                <a:cs typeface="+mn-cs"/>
                <a:sym typeface="Helvetica Light"/>
              </a:rPr>
              <a:t>viscosity</a:t>
            </a:r>
          </a:p>
        </p:txBody>
      </p:sp>
      <p:sp>
        <p:nvSpPr>
          <p:cNvPr id="22" name="Line 18"/>
          <p:cNvSpPr>
            <a:spLocks noChangeShapeType="1"/>
          </p:cNvSpPr>
          <p:nvPr/>
        </p:nvSpPr>
        <p:spPr bwMode="auto">
          <a:xfrm flipH="1">
            <a:off x="4843371" y="2106235"/>
            <a:ext cx="293775" cy="157994"/>
          </a:xfrm>
          <a:prstGeom prst="line">
            <a:avLst/>
          </a:prstGeom>
          <a:noFill/>
          <a:ln w="28575">
            <a:solidFill>
              <a:srgbClr val="FF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353"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sym typeface="Helvetica Light"/>
            </a:endParaRPr>
          </a:p>
        </p:txBody>
      </p:sp>
      <p:sp>
        <p:nvSpPr>
          <p:cNvPr id="24" name="Text Box 20"/>
          <p:cNvSpPr txBox="1">
            <a:spLocks noChangeArrowheads="1"/>
          </p:cNvSpPr>
          <p:nvPr/>
        </p:nvSpPr>
        <p:spPr bwMode="auto">
          <a:xfrm rot="17542902">
            <a:off x="3190895" y="2562909"/>
            <a:ext cx="133882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353"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00CC99"/>
                </a:solidFill>
                <a:effectLst/>
                <a:uLnTx/>
                <a:uFillTx/>
                <a:latin typeface="Arial" panose="020B0604020202020204" pitchFamily="34" charset="0"/>
                <a:ea typeface="+mn-ea"/>
                <a:cs typeface="+mn-cs"/>
                <a:sym typeface="Helvetica Light"/>
              </a:rPr>
              <a:t>topography</a:t>
            </a:r>
          </a:p>
        </p:txBody>
      </p:sp>
      <p:sp>
        <p:nvSpPr>
          <p:cNvPr id="3" name="Curved Up Arrow 2"/>
          <p:cNvSpPr/>
          <p:nvPr/>
        </p:nvSpPr>
        <p:spPr bwMode="auto">
          <a:xfrm>
            <a:off x="5475765" y="2031975"/>
            <a:ext cx="534000" cy="201697"/>
          </a:xfrm>
          <a:prstGeom prst="curvedUpArrow">
            <a:avLst/>
          </a:prstGeom>
          <a:solidFill>
            <a:schemeClr val="accent2"/>
          </a:solidFill>
          <a:ln w="9525" cap="flat" cmpd="sng" algn="ctr">
            <a:solidFill>
              <a:schemeClr val="accent2"/>
            </a:solidFill>
            <a:prstDash val="solid"/>
            <a:round/>
            <a:headEnd type="none" w="med" len="med"/>
            <a:tailEnd type="none" w="med" len="med"/>
          </a:ln>
          <a:effectLst/>
        </p:spPr>
        <p:txBody>
          <a:bodyPr rot="0" spcFirstLastPara="0" vertOverflow="overflow" horzOverflow="overflow" vert="horz" wrap="square" lIns="64294" tIns="32147" rIns="64294" bIns="32147" numCol="1" spcCol="0" rtlCol="0" fromWordArt="0" anchor="t" anchorCtr="0" forceAA="0" compatLnSpc="1">
            <a:prstTxWarp prst="textNoShape">
              <a:avLst/>
            </a:prstTxWarp>
            <a:noAutofit/>
          </a:bodyPr>
          <a:lstStyle/>
          <a:p>
            <a:pPr marL="0" marR="0" lvl="0" indent="0" algn="l" defTabSz="642915" rtl="0" eaLnBrk="1" fontAlgn="base" latinLnBrk="0" hangingPunct="1">
              <a:lnSpc>
                <a:spcPct val="100000"/>
              </a:lnSpc>
              <a:spcBef>
                <a:spcPct val="0"/>
              </a:spcBef>
              <a:spcAft>
                <a:spcPct val="0"/>
              </a:spcAft>
              <a:buClrTx/>
              <a:buSzTx/>
              <a:buFontTx/>
              <a:buNone/>
              <a:tabLst/>
              <a:defRPr/>
            </a:pPr>
            <a:endParaRPr kumimoji="0" lang="en-US" sz="1687" b="1" i="0" u="none" strike="noStrike" kern="0" cap="none" spc="0" normalizeH="0" baseline="0" noProof="0">
              <a:ln>
                <a:noFill/>
              </a:ln>
              <a:solidFill>
                <a:srgbClr val="000000"/>
              </a:solidFill>
              <a:effectLst/>
              <a:uLnTx/>
              <a:uFillTx/>
              <a:latin typeface="Times New Roman" panose="02020603050405020304" pitchFamily="18" charset="0"/>
              <a:ea typeface="+mn-ea"/>
              <a:cs typeface="+mn-cs"/>
              <a:sym typeface="Helvetica Light"/>
            </a:endParaRPr>
          </a:p>
        </p:txBody>
      </p:sp>
      <p:sp>
        <p:nvSpPr>
          <p:cNvPr id="26" name="Curved Up Arrow 25"/>
          <p:cNvSpPr/>
          <p:nvPr/>
        </p:nvSpPr>
        <p:spPr bwMode="auto">
          <a:xfrm>
            <a:off x="5327863" y="2122575"/>
            <a:ext cx="771525" cy="201697"/>
          </a:xfrm>
          <a:prstGeom prst="curvedUpArrow">
            <a:avLst/>
          </a:prstGeom>
          <a:solidFill>
            <a:schemeClr val="accent2"/>
          </a:solidFill>
          <a:ln w="9525" cap="flat" cmpd="sng" algn="ctr">
            <a:solidFill>
              <a:schemeClr val="accent2"/>
            </a:solidFill>
            <a:prstDash val="solid"/>
            <a:round/>
            <a:headEnd type="none" w="med" len="med"/>
            <a:tailEnd type="none" w="med" len="med"/>
          </a:ln>
          <a:effectLst/>
        </p:spPr>
        <p:txBody>
          <a:bodyPr rot="0" spcFirstLastPara="0" vertOverflow="overflow" horzOverflow="overflow" vert="horz" wrap="square" lIns="64294" tIns="32147" rIns="64294" bIns="32147" numCol="1" spcCol="0" rtlCol="0" fromWordArt="0" anchor="t" anchorCtr="0" forceAA="0" compatLnSpc="1">
            <a:prstTxWarp prst="textNoShape">
              <a:avLst/>
            </a:prstTxWarp>
            <a:noAutofit/>
          </a:bodyPr>
          <a:lstStyle/>
          <a:p>
            <a:pPr marL="0" marR="0" lvl="0" indent="0" algn="l" defTabSz="642915" rtl="0" eaLnBrk="1" fontAlgn="base" latinLnBrk="0" hangingPunct="1">
              <a:lnSpc>
                <a:spcPct val="100000"/>
              </a:lnSpc>
              <a:spcBef>
                <a:spcPct val="0"/>
              </a:spcBef>
              <a:spcAft>
                <a:spcPct val="0"/>
              </a:spcAft>
              <a:buClrTx/>
              <a:buSzTx/>
              <a:buFontTx/>
              <a:buNone/>
              <a:tabLst/>
              <a:defRPr/>
            </a:pPr>
            <a:endParaRPr kumimoji="0" lang="en-US" sz="1687" b="1" i="0" u="none" strike="noStrike" kern="0" cap="none" spc="0" normalizeH="0" baseline="0" noProof="0">
              <a:ln>
                <a:noFill/>
              </a:ln>
              <a:solidFill>
                <a:srgbClr val="000000"/>
              </a:solidFill>
              <a:effectLst/>
              <a:uLnTx/>
              <a:uFillTx/>
              <a:latin typeface="Times New Roman" panose="02020603050405020304" pitchFamily="18" charset="0"/>
              <a:ea typeface="+mn-ea"/>
              <a:cs typeface="+mn-cs"/>
              <a:sym typeface="Helvetica Light"/>
            </a:endParaRPr>
          </a:p>
        </p:txBody>
      </p:sp>
      <p:sp>
        <p:nvSpPr>
          <p:cNvPr id="27" name="Curved Up Arrow 26"/>
          <p:cNvSpPr/>
          <p:nvPr/>
        </p:nvSpPr>
        <p:spPr bwMode="auto">
          <a:xfrm>
            <a:off x="5177582" y="2270683"/>
            <a:ext cx="964406" cy="201697"/>
          </a:xfrm>
          <a:prstGeom prst="curvedUpArrow">
            <a:avLst/>
          </a:prstGeom>
          <a:solidFill>
            <a:schemeClr val="accent2"/>
          </a:solidFill>
          <a:ln w="9525" cap="flat" cmpd="sng" algn="ctr">
            <a:solidFill>
              <a:schemeClr val="accent2"/>
            </a:solidFill>
            <a:prstDash val="solid"/>
            <a:round/>
            <a:headEnd type="none" w="med" len="med"/>
            <a:tailEnd type="none" w="med" len="med"/>
          </a:ln>
          <a:effectLst/>
        </p:spPr>
        <p:txBody>
          <a:bodyPr rot="0" spcFirstLastPara="0" vertOverflow="overflow" horzOverflow="overflow" vert="horz" wrap="square" lIns="64294" tIns="32147" rIns="64294" bIns="32147" numCol="1" spcCol="0" rtlCol="0" fromWordArt="0" anchor="t" anchorCtr="0" forceAA="0" compatLnSpc="1">
            <a:prstTxWarp prst="textNoShape">
              <a:avLst/>
            </a:prstTxWarp>
            <a:noAutofit/>
          </a:bodyPr>
          <a:lstStyle/>
          <a:p>
            <a:pPr marL="0" marR="0" lvl="0" indent="0" algn="l" defTabSz="642915" rtl="0" eaLnBrk="1" fontAlgn="base" latinLnBrk="0" hangingPunct="1">
              <a:lnSpc>
                <a:spcPct val="100000"/>
              </a:lnSpc>
              <a:spcBef>
                <a:spcPct val="0"/>
              </a:spcBef>
              <a:spcAft>
                <a:spcPct val="0"/>
              </a:spcAft>
              <a:buClrTx/>
              <a:buSzTx/>
              <a:buFontTx/>
              <a:buNone/>
              <a:tabLst/>
              <a:defRPr/>
            </a:pPr>
            <a:endParaRPr kumimoji="0" lang="en-US" sz="1687" b="1" i="0" u="none" strike="noStrike" kern="0" cap="none" spc="0" normalizeH="0" baseline="0" noProof="0">
              <a:ln>
                <a:noFill/>
              </a:ln>
              <a:solidFill>
                <a:srgbClr val="000000"/>
              </a:solidFill>
              <a:effectLst/>
              <a:uLnTx/>
              <a:uFillTx/>
              <a:latin typeface="Times New Roman" panose="02020603050405020304" pitchFamily="18" charset="0"/>
              <a:ea typeface="+mn-ea"/>
              <a:cs typeface="+mn-cs"/>
              <a:sym typeface="Helvetica Light"/>
            </a:endParaRPr>
          </a:p>
        </p:txBody>
      </p:sp>
      <p:sp>
        <p:nvSpPr>
          <p:cNvPr id="28" name="Curved Up Arrow 27"/>
          <p:cNvSpPr/>
          <p:nvPr/>
        </p:nvSpPr>
        <p:spPr bwMode="auto">
          <a:xfrm flipH="1">
            <a:off x="5045069" y="2381780"/>
            <a:ext cx="1155606" cy="199512"/>
          </a:xfrm>
          <a:prstGeom prst="curvedUpArrow">
            <a:avLst/>
          </a:prstGeom>
          <a:solidFill>
            <a:schemeClr val="accent2"/>
          </a:solidFill>
          <a:ln w="9525" cap="flat" cmpd="sng" algn="ctr">
            <a:solidFill>
              <a:schemeClr val="accent2"/>
            </a:solidFill>
            <a:prstDash val="solid"/>
            <a:round/>
            <a:headEnd type="none" w="med" len="med"/>
            <a:tailEnd type="none" w="med" len="med"/>
          </a:ln>
          <a:effectLst/>
        </p:spPr>
        <p:txBody>
          <a:bodyPr rot="0" spcFirstLastPara="0" vertOverflow="overflow" horzOverflow="overflow" vert="horz" wrap="square" lIns="64294" tIns="32147" rIns="64294" bIns="32147" numCol="1" spcCol="0" rtlCol="0" fromWordArt="0" anchor="t" anchorCtr="0" forceAA="0" compatLnSpc="1">
            <a:prstTxWarp prst="textNoShape">
              <a:avLst/>
            </a:prstTxWarp>
            <a:noAutofit/>
          </a:bodyPr>
          <a:lstStyle/>
          <a:p>
            <a:pPr marL="0" marR="0" lvl="0" indent="0" algn="l" defTabSz="642915" rtl="0" eaLnBrk="1" fontAlgn="base" latinLnBrk="0" hangingPunct="1">
              <a:lnSpc>
                <a:spcPct val="100000"/>
              </a:lnSpc>
              <a:spcBef>
                <a:spcPct val="0"/>
              </a:spcBef>
              <a:spcAft>
                <a:spcPct val="0"/>
              </a:spcAft>
              <a:buClrTx/>
              <a:buSzTx/>
              <a:buFontTx/>
              <a:buNone/>
              <a:tabLst/>
              <a:defRPr/>
            </a:pPr>
            <a:endParaRPr kumimoji="0" lang="en-US" sz="1687" b="1" i="0" u="none" strike="noStrike" kern="0" cap="none" spc="0" normalizeH="0" baseline="0" noProof="0">
              <a:ln>
                <a:noFill/>
              </a:ln>
              <a:solidFill>
                <a:srgbClr val="000000"/>
              </a:solidFill>
              <a:effectLst/>
              <a:uLnTx/>
              <a:uFillTx/>
              <a:latin typeface="Times New Roman" panose="02020603050405020304" pitchFamily="18" charset="0"/>
              <a:ea typeface="+mn-ea"/>
              <a:cs typeface="+mn-cs"/>
              <a:sym typeface="Helvetica Light"/>
            </a:endParaRPr>
          </a:p>
        </p:txBody>
      </p:sp>
      <p:sp>
        <p:nvSpPr>
          <p:cNvPr id="29" name="Text Box 7"/>
          <p:cNvSpPr txBox="1">
            <a:spLocks noChangeArrowheads="1"/>
          </p:cNvSpPr>
          <p:nvPr/>
        </p:nvSpPr>
        <p:spPr bwMode="auto">
          <a:xfrm>
            <a:off x="3955300" y="2599784"/>
            <a:ext cx="208193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353"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3333CC"/>
                </a:solidFill>
                <a:effectLst/>
                <a:uLnTx/>
                <a:uFillTx/>
                <a:latin typeface="Arial" panose="020B0604020202020204" pitchFamily="34" charset="0"/>
                <a:ea typeface="+mn-ea"/>
                <a:cs typeface="+mn-cs"/>
                <a:sym typeface="Helvetica Light"/>
              </a:rPr>
              <a:t>global torsional oscillations</a:t>
            </a:r>
          </a:p>
        </p:txBody>
      </p:sp>
      <p:sp>
        <p:nvSpPr>
          <p:cNvPr id="30" name="Curved Up Arrow 29"/>
          <p:cNvSpPr/>
          <p:nvPr/>
        </p:nvSpPr>
        <p:spPr bwMode="auto">
          <a:xfrm flipH="1">
            <a:off x="4926406" y="2536753"/>
            <a:ext cx="1278377" cy="166811"/>
          </a:xfrm>
          <a:prstGeom prst="curvedUpArrow">
            <a:avLst/>
          </a:prstGeom>
          <a:solidFill>
            <a:schemeClr val="accent2"/>
          </a:solidFill>
          <a:ln w="9525" cap="flat" cmpd="sng" algn="ctr">
            <a:solidFill>
              <a:schemeClr val="accent2"/>
            </a:solidFill>
            <a:prstDash val="solid"/>
            <a:round/>
            <a:headEnd type="none" w="med" len="med"/>
            <a:tailEnd type="none" w="med" len="med"/>
          </a:ln>
          <a:effectLst/>
        </p:spPr>
        <p:txBody>
          <a:bodyPr rot="0" spcFirstLastPara="0" vertOverflow="overflow" horzOverflow="overflow" vert="horz" wrap="square" lIns="64294" tIns="32147" rIns="64294" bIns="32147" numCol="1" spcCol="0" rtlCol="0" fromWordArt="0" anchor="t" anchorCtr="0" forceAA="0" compatLnSpc="1">
            <a:prstTxWarp prst="textNoShape">
              <a:avLst/>
            </a:prstTxWarp>
            <a:noAutofit/>
          </a:bodyPr>
          <a:lstStyle/>
          <a:p>
            <a:pPr marL="0" marR="0" lvl="0" indent="0" algn="l" defTabSz="642915" rtl="0" eaLnBrk="1" fontAlgn="base" latinLnBrk="0" hangingPunct="1">
              <a:lnSpc>
                <a:spcPct val="100000"/>
              </a:lnSpc>
              <a:spcBef>
                <a:spcPct val="0"/>
              </a:spcBef>
              <a:spcAft>
                <a:spcPct val="0"/>
              </a:spcAft>
              <a:buClrTx/>
              <a:buSzTx/>
              <a:buFontTx/>
              <a:buNone/>
              <a:tabLst/>
              <a:defRPr/>
            </a:pPr>
            <a:endParaRPr kumimoji="0" lang="en-US" sz="1687" b="1" i="0" u="none" strike="noStrike" kern="0" cap="none" spc="0" normalizeH="0" baseline="0" noProof="0">
              <a:ln>
                <a:noFill/>
              </a:ln>
              <a:solidFill>
                <a:srgbClr val="000000"/>
              </a:solidFill>
              <a:effectLst/>
              <a:uLnTx/>
              <a:uFillTx/>
              <a:latin typeface="Times New Roman" panose="02020603050405020304" pitchFamily="18" charset="0"/>
              <a:ea typeface="+mn-ea"/>
              <a:cs typeface="+mn-cs"/>
              <a:sym typeface="Helvetica Light"/>
            </a:endParaRPr>
          </a:p>
        </p:txBody>
      </p:sp>
      <p:sp>
        <p:nvSpPr>
          <p:cNvPr id="53" name="AutoShape 4"/>
          <p:cNvSpPr>
            <a:spLocks noChangeArrowheads="1"/>
          </p:cNvSpPr>
          <p:nvPr/>
        </p:nvSpPr>
        <p:spPr bwMode="auto">
          <a:xfrm>
            <a:off x="5418315" y="376227"/>
            <a:ext cx="304800" cy="228600"/>
          </a:xfrm>
          <a:prstGeom prst="curvedRightArrow">
            <a:avLst>
              <a:gd name="adj1" fmla="val 20000"/>
              <a:gd name="adj2" fmla="val 40000"/>
              <a:gd name="adj3" fmla="val 44444"/>
            </a:avLst>
          </a:prstGeom>
          <a:solidFill>
            <a:srgbClr val="FF9900"/>
          </a:solidFill>
          <a:ln w="9525">
            <a:solidFill>
              <a:srgbClr val="FF9900"/>
            </a:solidFill>
            <a:miter lim="800000"/>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 name="AutoShape 5"/>
          <p:cNvSpPr>
            <a:spLocks noChangeArrowheads="1"/>
          </p:cNvSpPr>
          <p:nvPr/>
        </p:nvSpPr>
        <p:spPr bwMode="auto">
          <a:xfrm flipV="1">
            <a:off x="5951715" y="376227"/>
            <a:ext cx="304800" cy="228600"/>
          </a:xfrm>
          <a:prstGeom prst="curvedLeftArrow">
            <a:avLst>
              <a:gd name="adj1" fmla="val 20000"/>
              <a:gd name="adj2" fmla="val 40000"/>
              <a:gd name="adj3" fmla="val 44444"/>
            </a:avLst>
          </a:prstGeom>
          <a:solidFill>
            <a:srgbClr val="FF9900"/>
          </a:solidFill>
          <a:ln w="9525">
            <a:solidFill>
              <a:srgbClr val="FF9900"/>
            </a:solidFill>
            <a:miter lim="800000"/>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 name="AutoShape 6"/>
          <p:cNvSpPr>
            <a:spLocks noChangeArrowheads="1"/>
          </p:cNvSpPr>
          <p:nvPr/>
        </p:nvSpPr>
        <p:spPr bwMode="auto">
          <a:xfrm>
            <a:off x="5773915" y="376227"/>
            <a:ext cx="127000" cy="1066800"/>
          </a:xfrm>
          <a:prstGeom prst="upArrow">
            <a:avLst>
              <a:gd name="adj1" fmla="val 50000"/>
              <a:gd name="adj2" fmla="val 210000"/>
            </a:avLst>
          </a:prstGeom>
          <a:solidFill>
            <a:srgbClr val="FF9900"/>
          </a:solidFill>
          <a:ln w="9525">
            <a:solidFill>
              <a:srgbClr val="FF9900"/>
            </a:solidFill>
            <a:miter lim="800000"/>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 name="Picture 23">
            <a:extLst>
              <a:ext uri="{FF2B5EF4-FFF2-40B4-BE49-F238E27FC236}">
                <a16:creationId xmlns:a16="http://schemas.microsoft.com/office/drawing/2014/main" id="{6214B287-518C-9ABC-2621-868FEB1BB7C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01304" y="5354004"/>
            <a:ext cx="1643872" cy="1237606"/>
          </a:xfrm>
          <a:prstGeom prst="rect">
            <a:avLst/>
          </a:prstGeom>
        </p:spPr>
      </p:pic>
      <p:sp>
        <p:nvSpPr>
          <p:cNvPr id="4" name="Title 3">
            <a:extLst>
              <a:ext uri="{FF2B5EF4-FFF2-40B4-BE49-F238E27FC236}">
                <a16:creationId xmlns:a16="http://schemas.microsoft.com/office/drawing/2014/main" id="{B4FC0F96-C220-3A67-AB48-7225289D99C2}"/>
              </a:ext>
            </a:extLst>
          </p:cNvPr>
          <p:cNvSpPr>
            <a:spLocks noGrp="1"/>
          </p:cNvSpPr>
          <p:nvPr>
            <p:ph type="title"/>
          </p:nvPr>
        </p:nvSpPr>
        <p:spPr>
          <a:xfrm>
            <a:off x="125858" y="535777"/>
            <a:ext cx="3389867" cy="1325563"/>
          </a:xfrm>
        </p:spPr>
        <p:txBody>
          <a:bodyPr/>
          <a:lstStyle/>
          <a:p>
            <a:r>
              <a:rPr lang="en-US" dirty="0">
                <a:solidFill>
                  <a:schemeClr val="bg1"/>
                </a:solidFill>
              </a:rPr>
              <a:t>Coupling at core-mantle boundary</a:t>
            </a:r>
            <a:endParaRPr lang="fr-FR" dirty="0">
              <a:solidFill>
                <a:schemeClr val="bg1"/>
              </a:solidFill>
            </a:endParaRPr>
          </a:p>
        </p:txBody>
      </p:sp>
    </p:spTree>
    <p:extLst>
      <p:ext uri="{BB962C8B-B14F-4D97-AF65-F5344CB8AC3E}">
        <p14:creationId xmlns:p14="http://schemas.microsoft.com/office/powerpoint/2010/main" val="1264039432"/>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4F52789-AC07-C8EA-9239-F63162EC6C3E}"/>
              </a:ext>
            </a:extLst>
          </p:cNvPr>
          <p:cNvSpPr>
            <a:spLocks noGrp="1"/>
          </p:cNvSpPr>
          <p:nvPr>
            <p:ph type="title"/>
          </p:nvPr>
        </p:nvSpPr>
        <p:spPr/>
        <p:txBody>
          <a:bodyPr/>
          <a:lstStyle/>
          <a:p>
            <a:r>
              <a:rPr lang="en-US" dirty="0"/>
              <a:t>2. Analysis of LOD</a:t>
            </a:r>
            <a:endParaRPr lang="fr-FR" dirty="0"/>
          </a:p>
        </p:txBody>
      </p:sp>
      <p:pic>
        <p:nvPicPr>
          <p:cNvPr id="7" name="Picture 6">
            <a:extLst>
              <a:ext uri="{FF2B5EF4-FFF2-40B4-BE49-F238E27FC236}">
                <a16:creationId xmlns:a16="http://schemas.microsoft.com/office/drawing/2014/main" id="{3C9AE83A-86D1-169C-5F5F-C28448821266}"/>
              </a:ext>
            </a:extLst>
          </p:cNvPr>
          <p:cNvPicPr>
            <a:picLocks noChangeAspect="1"/>
          </p:cNvPicPr>
          <p:nvPr/>
        </p:nvPicPr>
        <p:blipFill>
          <a:blip r:embed="rId2"/>
          <a:stretch>
            <a:fillRect/>
          </a:stretch>
        </p:blipFill>
        <p:spPr>
          <a:xfrm>
            <a:off x="575873" y="1690688"/>
            <a:ext cx="6573437" cy="4487157"/>
          </a:xfrm>
          <a:prstGeom prst="rect">
            <a:avLst/>
          </a:prstGeom>
        </p:spPr>
      </p:pic>
      <p:pic>
        <p:nvPicPr>
          <p:cNvPr id="11" name="Picture 10" descr="A graph showing a line of a graph&#10;&#10;AI-generated content may be incorrect.">
            <a:extLst>
              <a:ext uri="{FF2B5EF4-FFF2-40B4-BE49-F238E27FC236}">
                <a16:creationId xmlns:a16="http://schemas.microsoft.com/office/drawing/2014/main" id="{6BE1DE19-9935-BDF4-F81E-2A2F915775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83279" y="1926233"/>
            <a:ext cx="5194840" cy="3809549"/>
          </a:xfrm>
          <a:prstGeom prst="rect">
            <a:avLst/>
          </a:prstGeom>
        </p:spPr>
      </p:pic>
      <p:cxnSp>
        <p:nvCxnSpPr>
          <p:cNvPr id="13" name="Straight Arrow Connector 12">
            <a:extLst>
              <a:ext uri="{FF2B5EF4-FFF2-40B4-BE49-F238E27FC236}">
                <a16:creationId xmlns:a16="http://schemas.microsoft.com/office/drawing/2014/main" id="{B3F6B619-BB80-67F0-85A3-280A7961235D}"/>
              </a:ext>
            </a:extLst>
          </p:cNvPr>
          <p:cNvCxnSpPr/>
          <p:nvPr/>
        </p:nvCxnSpPr>
        <p:spPr>
          <a:xfrm flipV="1">
            <a:off x="6096000" y="3657600"/>
            <a:ext cx="1717964" cy="902525"/>
          </a:xfrm>
          <a:prstGeom prst="straightConnector1">
            <a:avLst/>
          </a:prstGeom>
          <a:ln>
            <a:solidFill>
              <a:schemeClr val="accent2"/>
            </a:solidFill>
            <a:tailEnd type="triangle"/>
          </a:ln>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259050F9-F5F7-3012-CBCA-4A17E6E3E630}"/>
              </a:ext>
            </a:extLst>
          </p:cNvPr>
          <p:cNvSpPr txBox="1"/>
          <p:nvPr/>
        </p:nvSpPr>
        <p:spPr>
          <a:xfrm>
            <a:off x="7256286" y="1161004"/>
            <a:ext cx="4821833" cy="646331"/>
          </a:xfrm>
          <a:prstGeom prst="rect">
            <a:avLst/>
          </a:prstGeom>
          <a:noFill/>
        </p:spPr>
        <p:txBody>
          <a:bodyPr wrap="none" rtlCol="0">
            <a:spAutoFit/>
          </a:bodyPr>
          <a:lstStyle/>
          <a:p>
            <a:pPr algn="ctr"/>
            <a:r>
              <a:rPr lang="en-US" dirty="0"/>
              <a:t>IERS website CO4,</a:t>
            </a:r>
          </a:p>
          <a:p>
            <a:pPr algn="ctr"/>
            <a:r>
              <a:rPr lang="en-US" dirty="0"/>
              <a:t>Corrected for atmospheric and oceanic effects</a:t>
            </a:r>
            <a:endParaRPr lang="fr-FR" dirty="0"/>
          </a:p>
        </p:txBody>
      </p:sp>
      <p:sp>
        <p:nvSpPr>
          <p:cNvPr id="8" name="TextBox 7">
            <a:extLst>
              <a:ext uri="{FF2B5EF4-FFF2-40B4-BE49-F238E27FC236}">
                <a16:creationId xmlns:a16="http://schemas.microsoft.com/office/drawing/2014/main" id="{30500057-16EF-9EE2-3262-5470AB1EA424}"/>
              </a:ext>
            </a:extLst>
          </p:cNvPr>
          <p:cNvSpPr txBox="1"/>
          <p:nvPr/>
        </p:nvSpPr>
        <p:spPr>
          <a:xfrm>
            <a:off x="10505784" y="5720219"/>
            <a:ext cx="633507" cy="369332"/>
          </a:xfrm>
          <a:prstGeom prst="rect">
            <a:avLst/>
          </a:prstGeom>
          <a:noFill/>
        </p:spPr>
        <p:txBody>
          <a:bodyPr wrap="none" rtlCol="0">
            <a:spAutoFit/>
          </a:bodyPr>
          <a:lstStyle/>
          <a:p>
            <a:r>
              <a:rPr lang="en-US" dirty="0"/>
              <a:t>time</a:t>
            </a:r>
            <a:endParaRPr lang="fr-FR" dirty="0"/>
          </a:p>
        </p:txBody>
      </p:sp>
      <p:sp>
        <p:nvSpPr>
          <p:cNvPr id="9" name="TextBox 8">
            <a:extLst>
              <a:ext uri="{FF2B5EF4-FFF2-40B4-BE49-F238E27FC236}">
                <a16:creationId xmlns:a16="http://schemas.microsoft.com/office/drawing/2014/main" id="{BCFF9C0A-FC01-5EC3-7392-EC22526EFB20}"/>
              </a:ext>
            </a:extLst>
          </p:cNvPr>
          <p:cNvSpPr txBox="1"/>
          <p:nvPr/>
        </p:nvSpPr>
        <p:spPr>
          <a:xfrm rot="16200000">
            <a:off x="6338447" y="2618137"/>
            <a:ext cx="1252394" cy="369332"/>
          </a:xfrm>
          <a:prstGeom prst="rect">
            <a:avLst/>
          </a:prstGeom>
          <a:noFill/>
        </p:spPr>
        <p:txBody>
          <a:bodyPr wrap="none" rtlCol="0">
            <a:spAutoFit/>
          </a:bodyPr>
          <a:lstStyle/>
          <a:p>
            <a:r>
              <a:rPr lang="en-US" dirty="0">
                <a:latin typeface="Symbol" panose="05050102010706020507" pitchFamily="18" charset="2"/>
              </a:rPr>
              <a:t>D</a:t>
            </a:r>
            <a:r>
              <a:rPr lang="en-US" dirty="0"/>
              <a:t>LOD (ms)</a:t>
            </a:r>
            <a:endParaRPr lang="fr-FR" dirty="0"/>
          </a:p>
        </p:txBody>
      </p:sp>
    </p:spTree>
    <p:extLst>
      <p:ext uri="{BB962C8B-B14F-4D97-AF65-F5344CB8AC3E}">
        <p14:creationId xmlns:p14="http://schemas.microsoft.com/office/powerpoint/2010/main" val="19363755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F4AEA66-E764-34B4-5E6F-5FA3CB742CA7}"/>
              </a:ext>
            </a:extLst>
          </p:cNvPr>
          <p:cNvPicPr>
            <a:picLocks noChangeAspect="1"/>
          </p:cNvPicPr>
          <p:nvPr/>
        </p:nvPicPr>
        <p:blipFill>
          <a:blip r:embed="rId2"/>
          <a:stretch>
            <a:fillRect/>
          </a:stretch>
        </p:blipFill>
        <p:spPr>
          <a:xfrm>
            <a:off x="-47504" y="63876"/>
            <a:ext cx="4107529" cy="1289191"/>
          </a:xfrm>
          <a:prstGeom prst="rect">
            <a:avLst/>
          </a:prstGeom>
        </p:spPr>
      </p:pic>
      <p:pic>
        <p:nvPicPr>
          <p:cNvPr id="3" name="Picture 2">
            <a:extLst>
              <a:ext uri="{FF2B5EF4-FFF2-40B4-BE49-F238E27FC236}">
                <a16:creationId xmlns:a16="http://schemas.microsoft.com/office/drawing/2014/main" id="{BAB51A16-A39F-C11D-4A0F-9DE1355162BD}"/>
              </a:ext>
            </a:extLst>
          </p:cNvPr>
          <p:cNvPicPr>
            <a:picLocks noChangeAspect="1"/>
          </p:cNvPicPr>
          <p:nvPr/>
        </p:nvPicPr>
        <p:blipFill>
          <a:blip r:embed="rId3"/>
          <a:stretch>
            <a:fillRect/>
          </a:stretch>
        </p:blipFill>
        <p:spPr>
          <a:xfrm>
            <a:off x="-190002" y="1334442"/>
            <a:ext cx="4263802" cy="1259015"/>
          </a:xfrm>
          <a:prstGeom prst="rect">
            <a:avLst/>
          </a:prstGeom>
        </p:spPr>
      </p:pic>
      <p:pic>
        <p:nvPicPr>
          <p:cNvPr id="4" name="Picture 3">
            <a:extLst>
              <a:ext uri="{FF2B5EF4-FFF2-40B4-BE49-F238E27FC236}">
                <a16:creationId xmlns:a16="http://schemas.microsoft.com/office/drawing/2014/main" id="{64D609C5-AF59-D453-2D1E-E5738DFC0111}"/>
              </a:ext>
            </a:extLst>
          </p:cNvPr>
          <p:cNvPicPr>
            <a:picLocks noChangeAspect="1"/>
          </p:cNvPicPr>
          <p:nvPr/>
        </p:nvPicPr>
        <p:blipFill>
          <a:blip r:embed="rId4"/>
          <a:stretch>
            <a:fillRect/>
          </a:stretch>
        </p:blipFill>
        <p:spPr>
          <a:xfrm>
            <a:off x="-8715" y="2634782"/>
            <a:ext cx="4027627" cy="1259015"/>
          </a:xfrm>
          <a:prstGeom prst="rect">
            <a:avLst/>
          </a:prstGeom>
        </p:spPr>
      </p:pic>
      <p:pic>
        <p:nvPicPr>
          <p:cNvPr id="5" name="Picture 4">
            <a:extLst>
              <a:ext uri="{FF2B5EF4-FFF2-40B4-BE49-F238E27FC236}">
                <a16:creationId xmlns:a16="http://schemas.microsoft.com/office/drawing/2014/main" id="{6277CD7D-FE9E-6C04-AFFD-BFDAF9F14FAA}"/>
              </a:ext>
            </a:extLst>
          </p:cNvPr>
          <p:cNvPicPr>
            <a:picLocks noChangeAspect="1"/>
          </p:cNvPicPr>
          <p:nvPr/>
        </p:nvPicPr>
        <p:blipFill>
          <a:blip r:embed="rId5"/>
          <a:stretch>
            <a:fillRect/>
          </a:stretch>
        </p:blipFill>
        <p:spPr>
          <a:xfrm>
            <a:off x="-117578" y="3856398"/>
            <a:ext cx="4240845" cy="1346007"/>
          </a:xfrm>
          <a:prstGeom prst="rect">
            <a:avLst/>
          </a:prstGeom>
        </p:spPr>
      </p:pic>
      <p:pic>
        <p:nvPicPr>
          <p:cNvPr id="7" name="Picture 6">
            <a:extLst>
              <a:ext uri="{FF2B5EF4-FFF2-40B4-BE49-F238E27FC236}">
                <a16:creationId xmlns:a16="http://schemas.microsoft.com/office/drawing/2014/main" id="{8DA46881-9FC4-0610-5961-60AE7055E473}"/>
              </a:ext>
            </a:extLst>
          </p:cNvPr>
          <p:cNvPicPr>
            <a:picLocks noChangeAspect="1"/>
          </p:cNvPicPr>
          <p:nvPr/>
        </p:nvPicPr>
        <p:blipFill>
          <a:blip r:embed="rId6"/>
          <a:stretch>
            <a:fillRect/>
          </a:stretch>
        </p:blipFill>
        <p:spPr>
          <a:xfrm>
            <a:off x="-190002" y="5218521"/>
            <a:ext cx="4313269" cy="1390617"/>
          </a:xfrm>
          <a:prstGeom prst="rect">
            <a:avLst/>
          </a:prstGeom>
        </p:spPr>
      </p:pic>
      <p:pic>
        <p:nvPicPr>
          <p:cNvPr id="8" name="Picture 7">
            <a:extLst>
              <a:ext uri="{FF2B5EF4-FFF2-40B4-BE49-F238E27FC236}">
                <a16:creationId xmlns:a16="http://schemas.microsoft.com/office/drawing/2014/main" id="{66A63080-8587-37C3-F474-9474AF34A5C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09601" y="65178"/>
            <a:ext cx="4081886" cy="3067489"/>
          </a:xfrm>
          <a:prstGeom prst="rect">
            <a:avLst/>
          </a:prstGeom>
        </p:spPr>
      </p:pic>
      <p:pic>
        <p:nvPicPr>
          <p:cNvPr id="9" name="Picture 8">
            <a:extLst>
              <a:ext uri="{FF2B5EF4-FFF2-40B4-BE49-F238E27FC236}">
                <a16:creationId xmlns:a16="http://schemas.microsoft.com/office/drawing/2014/main" id="{47A1FA04-46B3-D039-1525-A38FE43D9C95}"/>
              </a:ext>
            </a:extLst>
          </p:cNvPr>
          <p:cNvPicPr>
            <a:picLocks noChangeAspect="1"/>
          </p:cNvPicPr>
          <p:nvPr/>
        </p:nvPicPr>
        <p:blipFill>
          <a:blip r:embed="rId8"/>
          <a:stretch>
            <a:fillRect/>
          </a:stretch>
        </p:blipFill>
        <p:spPr>
          <a:xfrm>
            <a:off x="5055747" y="3429000"/>
            <a:ext cx="4066391" cy="3153632"/>
          </a:xfrm>
          <a:prstGeom prst="rect">
            <a:avLst/>
          </a:prstGeom>
        </p:spPr>
      </p:pic>
      <p:pic>
        <p:nvPicPr>
          <p:cNvPr id="11" name="Picture 10" descr="A graph of a graph&#10;&#10;AI-generated content may be incorrect.">
            <a:extLst>
              <a:ext uri="{FF2B5EF4-FFF2-40B4-BE49-F238E27FC236}">
                <a16:creationId xmlns:a16="http://schemas.microsoft.com/office/drawing/2014/main" id="{DCB2F938-2FA4-DD98-FCC5-E0509AB43FE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80651" y="3513667"/>
            <a:ext cx="2749338" cy="2302933"/>
          </a:xfrm>
          <a:prstGeom prst="rect">
            <a:avLst/>
          </a:prstGeom>
        </p:spPr>
      </p:pic>
      <p:sp>
        <p:nvSpPr>
          <p:cNvPr id="12" name="Left Brace 11">
            <a:extLst>
              <a:ext uri="{FF2B5EF4-FFF2-40B4-BE49-F238E27FC236}">
                <a16:creationId xmlns:a16="http://schemas.microsoft.com/office/drawing/2014/main" id="{1FF1F33E-0D89-A699-555C-8F75413F8EB0}"/>
              </a:ext>
            </a:extLst>
          </p:cNvPr>
          <p:cNvSpPr/>
          <p:nvPr/>
        </p:nvSpPr>
        <p:spPr>
          <a:xfrm rot="16200000">
            <a:off x="7618726" y="5881237"/>
            <a:ext cx="222687" cy="287867"/>
          </a:xfrm>
          <a:prstGeom prst="leftBrace">
            <a:avLst/>
          </a:prstGeom>
          <a:ln>
            <a:solidFill>
              <a:schemeClr val="accent5"/>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13" name="Left Brace 12">
            <a:extLst>
              <a:ext uri="{FF2B5EF4-FFF2-40B4-BE49-F238E27FC236}">
                <a16:creationId xmlns:a16="http://schemas.microsoft.com/office/drawing/2014/main" id="{4DBAC657-D3A8-4298-8100-EF0B24A51AF8}"/>
              </a:ext>
            </a:extLst>
          </p:cNvPr>
          <p:cNvSpPr/>
          <p:nvPr/>
        </p:nvSpPr>
        <p:spPr>
          <a:xfrm rot="16200000">
            <a:off x="10577824" y="4869472"/>
            <a:ext cx="222688" cy="2311397"/>
          </a:xfrm>
          <a:prstGeom prst="leftBrace">
            <a:avLst/>
          </a:prstGeom>
          <a:ln>
            <a:solidFill>
              <a:schemeClr val="accent5"/>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6" name="TextBox 5">
            <a:extLst>
              <a:ext uri="{FF2B5EF4-FFF2-40B4-BE49-F238E27FC236}">
                <a16:creationId xmlns:a16="http://schemas.microsoft.com/office/drawing/2014/main" id="{CABCF9CF-F09E-6952-5FFA-0D80AF1D391E}"/>
              </a:ext>
            </a:extLst>
          </p:cNvPr>
          <p:cNvSpPr txBox="1"/>
          <p:nvPr/>
        </p:nvSpPr>
        <p:spPr>
          <a:xfrm>
            <a:off x="3951216" y="593397"/>
            <a:ext cx="1144610" cy="6001643"/>
          </a:xfrm>
          <a:prstGeom prst="rect">
            <a:avLst/>
          </a:prstGeom>
          <a:noFill/>
        </p:spPr>
        <p:txBody>
          <a:bodyPr wrap="square" rtlCol="0">
            <a:spAutoFit/>
          </a:bodyPr>
          <a:lstStyle/>
          <a:p>
            <a:r>
              <a:rPr lang="en-US" sz="2400" dirty="0"/>
              <a:t>65 yrs,</a:t>
            </a:r>
          </a:p>
          <a:p>
            <a:endParaRPr lang="en-US" sz="2400" dirty="0"/>
          </a:p>
          <a:p>
            <a:endParaRPr lang="en-US" sz="2400" dirty="0"/>
          </a:p>
          <a:p>
            <a:r>
              <a:rPr lang="en-US" sz="2400" dirty="0"/>
              <a:t>20 yrs,</a:t>
            </a:r>
          </a:p>
          <a:p>
            <a:endParaRPr lang="en-US" sz="2400" dirty="0"/>
          </a:p>
          <a:p>
            <a:endParaRPr lang="en-US" sz="2400" dirty="0"/>
          </a:p>
          <a:p>
            <a:r>
              <a:rPr lang="en-US" sz="2400" dirty="0"/>
              <a:t>30 yrs,</a:t>
            </a:r>
          </a:p>
          <a:p>
            <a:r>
              <a:rPr lang="en-US" sz="2400" dirty="0"/>
              <a:t>13 yrs, </a:t>
            </a:r>
          </a:p>
          <a:p>
            <a:endParaRPr lang="en-US" sz="2400" dirty="0"/>
          </a:p>
          <a:p>
            <a:endParaRPr lang="en-US" sz="2400" dirty="0"/>
          </a:p>
          <a:p>
            <a:r>
              <a:rPr lang="en-US" sz="2400" dirty="0"/>
              <a:t>8 yrs, 5.7 yrs,</a:t>
            </a:r>
          </a:p>
          <a:p>
            <a:endParaRPr lang="en-US" sz="2400" dirty="0"/>
          </a:p>
          <a:p>
            <a:r>
              <a:rPr lang="en-US" sz="2400" dirty="0"/>
              <a:t>10 yrs,</a:t>
            </a:r>
          </a:p>
          <a:p>
            <a:r>
              <a:rPr lang="en-US" sz="2400" dirty="0"/>
              <a:t>7 yrs,</a:t>
            </a:r>
          </a:p>
          <a:p>
            <a:r>
              <a:rPr lang="en-US" sz="2400" dirty="0"/>
              <a:t>6 yrs </a:t>
            </a:r>
            <a:endParaRPr lang="fr-FR" sz="2400" dirty="0"/>
          </a:p>
        </p:txBody>
      </p:sp>
    </p:spTree>
    <p:extLst>
      <p:ext uri="{BB962C8B-B14F-4D97-AF65-F5344CB8AC3E}">
        <p14:creationId xmlns:p14="http://schemas.microsoft.com/office/powerpoint/2010/main" val="21874089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23A49D-80E3-A0EB-BBF7-596F5F2E4071}"/>
              </a:ext>
            </a:extLst>
          </p:cNvPr>
          <p:cNvSpPr>
            <a:spLocks noGrp="1"/>
          </p:cNvSpPr>
          <p:nvPr>
            <p:ph type="title"/>
          </p:nvPr>
        </p:nvSpPr>
        <p:spPr/>
        <p:txBody>
          <a:bodyPr>
            <a:normAutofit/>
          </a:bodyPr>
          <a:lstStyle/>
          <a:p>
            <a:r>
              <a:rPr lang="en-US" noProof="0" dirty="0"/>
              <a:t>3. contribution computed from Magnetic field and torsional Alfvén waves</a:t>
            </a:r>
          </a:p>
        </p:txBody>
      </p:sp>
      <p:sp>
        <p:nvSpPr>
          <p:cNvPr id="3" name="TextBox 2">
            <a:extLst>
              <a:ext uri="{FF2B5EF4-FFF2-40B4-BE49-F238E27FC236}">
                <a16:creationId xmlns:a16="http://schemas.microsoft.com/office/drawing/2014/main" id="{4AEDCD43-80F1-D5D0-F684-065F5BB83D0F}"/>
              </a:ext>
            </a:extLst>
          </p:cNvPr>
          <p:cNvSpPr txBox="1"/>
          <p:nvPr/>
        </p:nvSpPr>
        <p:spPr>
          <a:xfrm>
            <a:off x="2111939" y="1631006"/>
            <a:ext cx="2646327" cy="1200329"/>
          </a:xfrm>
          <a:prstGeom prst="rect">
            <a:avLst/>
          </a:prstGeom>
          <a:noFill/>
        </p:spPr>
        <p:txBody>
          <a:bodyPr wrap="square" rtlCol="0">
            <a:spAutoFit/>
          </a:bodyPr>
          <a:lstStyle/>
          <a:p>
            <a:pPr algn="ctr"/>
            <a:r>
              <a:rPr lang="en-US" sz="2400" b="0" i="0" u="none" strike="noStrike" baseline="0" noProof="0" dirty="0">
                <a:latin typeface="SFSS1095"/>
              </a:rPr>
              <a:t>(quasi-)geostrophic motions carry angular momentum</a:t>
            </a:r>
            <a:endParaRPr lang="en-US" sz="2400" noProof="0" dirty="0"/>
          </a:p>
        </p:txBody>
      </p:sp>
      <p:pic>
        <p:nvPicPr>
          <p:cNvPr id="5" name="Picture 4">
            <a:extLst>
              <a:ext uri="{FF2B5EF4-FFF2-40B4-BE49-F238E27FC236}">
                <a16:creationId xmlns:a16="http://schemas.microsoft.com/office/drawing/2014/main" id="{C5931F5C-F63A-084C-AD44-F503E5DF0F69}"/>
              </a:ext>
            </a:extLst>
          </p:cNvPr>
          <p:cNvPicPr>
            <a:picLocks noChangeAspect="1"/>
          </p:cNvPicPr>
          <p:nvPr/>
        </p:nvPicPr>
        <p:blipFill>
          <a:blip r:embed="rId2"/>
          <a:stretch>
            <a:fillRect/>
          </a:stretch>
        </p:blipFill>
        <p:spPr>
          <a:xfrm>
            <a:off x="517574" y="2937516"/>
            <a:ext cx="6121715" cy="3321221"/>
          </a:xfrm>
          <a:prstGeom prst="rect">
            <a:avLst/>
          </a:prstGeom>
        </p:spPr>
      </p:pic>
      <p:sp>
        <p:nvSpPr>
          <p:cNvPr id="6" name="TextBox 5">
            <a:extLst>
              <a:ext uri="{FF2B5EF4-FFF2-40B4-BE49-F238E27FC236}">
                <a16:creationId xmlns:a16="http://schemas.microsoft.com/office/drawing/2014/main" id="{F28B9BFD-E4BF-45E0-9A02-287DBB51E782}"/>
              </a:ext>
            </a:extLst>
          </p:cNvPr>
          <p:cNvSpPr txBox="1"/>
          <p:nvPr/>
        </p:nvSpPr>
        <p:spPr>
          <a:xfrm>
            <a:off x="5507952" y="2000337"/>
            <a:ext cx="3141437" cy="461665"/>
          </a:xfrm>
          <a:prstGeom prst="rect">
            <a:avLst/>
          </a:prstGeom>
          <a:noFill/>
        </p:spPr>
        <p:txBody>
          <a:bodyPr wrap="none" rtlCol="0">
            <a:spAutoFit/>
          </a:bodyPr>
          <a:lstStyle/>
          <a:p>
            <a:r>
              <a:rPr lang="en-US" sz="2400" noProof="0" dirty="0"/>
              <a:t>torsional Alfvén waves</a:t>
            </a:r>
            <a:endParaRPr lang="fr-FR" sz="2400" dirty="0"/>
          </a:p>
        </p:txBody>
      </p:sp>
      <p:cxnSp>
        <p:nvCxnSpPr>
          <p:cNvPr id="8" name="Straight Arrow Connector 7">
            <a:extLst>
              <a:ext uri="{FF2B5EF4-FFF2-40B4-BE49-F238E27FC236}">
                <a16:creationId xmlns:a16="http://schemas.microsoft.com/office/drawing/2014/main" id="{A1F0F2DC-78EE-56AB-60DC-A46B705AB953}"/>
              </a:ext>
            </a:extLst>
          </p:cNvPr>
          <p:cNvCxnSpPr>
            <a:cxnSpLocks/>
            <a:stCxn id="3" idx="3"/>
            <a:endCxn id="6" idx="1"/>
          </p:cNvCxnSpPr>
          <p:nvPr/>
        </p:nvCxnSpPr>
        <p:spPr>
          <a:xfrm flipV="1">
            <a:off x="4758266" y="2231170"/>
            <a:ext cx="749686" cy="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9" name="Straight Arrow Connector 8">
            <a:extLst>
              <a:ext uri="{FF2B5EF4-FFF2-40B4-BE49-F238E27FC236}">
                <a16:creationId xmlns:a16="http://schemas.microsoft.com/office/drawing/2014/main" id="{509E08E9-8D23-CF3E-6EDB-7F482B71C598}"/>
              </a:ext>
            </a:extLst>
          </p:cNvPr>
          <p:cNvCxnSpPr>
            <a:cxnSpLocks/>
          </p:cNvCxnSpPr>
          <p:nvPr/>
        </p:nvCxnSpPr>
        <p:spPr>
          <a:xfrm flipH="1" flipV="1">
            <a:off x="2311400" y="4343400"/>
            <a:ext cx="767498" cy="114505"/>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9" name="Connector: Elbow 18">
            <a:extLst>
              <a:ext uri="{FF2B5EF4-FFF2-40B4-BE49-F238E27FC236}">
                <a16:creationId xmlns:a16="http://schemas.microsoft.com/office/drawing/2014/main" id="{992110CB-8C57-3276-E9E7-5F01BAACA304}"/>
              </a:ext>
            </a:extLst>
          </p:cNvPr>
          <p:cNvCxnSpPr>
            <a:cxnSpLocks/>
          </p:cNvCxnSpPr>
          <p:nvPr/>
        </p:nvCxnSpPr>
        <p:spPr>
          <a:xfrm>
            <a:off x="1938867" y="3666067"/>
            <a:ext cx="2269891" cy="1524000"/>
          </a:xfrm>
          <a:prstGeom prst="bentConnector3">
            <a:avLst>
              <a:gd name="adj1" fmla="val 33588"/>
            </a:avLst>
          </a:prstGeom>
          <a:ln>
            <a:solidFill>
              <a:schemeClr val="accent5"/>
            </a:solidFill>
            <a:headEnd type="triangle" w="med" len="med"/>
            <a:tailEnd type="none" w="med" len="med"/>
          </a:ln>
        </p:spPr>
        <p:style>
          <a:lnRef idx="2">
            <a:schemeClr val="accent1"/>
          </a:lnRef>
          <a:fillRef idx="0">
            <a:schemeClr val="accent1"/>
          </a:fillRef>
          <a:effectRef idx="1">
            <a:schemeClr val="accent1"/>
          </a:effectRef>
          <a:fontRef idx="minor">
            <a:schemeClr val="tx1"/>
          </a:fontRef>
        </p:style>
      </p:cxnSp>
      <p:sp>
        <p:nvSpPr>
          <p:cNvPr id="23" name="TextBox 22">
            <a:extLst>
              <a:ext uri="{FF2B5EF4-FFF2-40B4-BE49-F238E27FC236}">
                <a16:creationId xmlns:a16="http://schemas.microsoft.com/office/drawing/2014/main" id="{8BCE67E5-7895-A6A7-BCEB-5F7ADC80A293}"/>
              </a:ext>
            </a:extLst>
          </p:cNvPr>
          <p:cNvSpPr txBox="1"/>
          <p:nvPr/>
        </p:nvSpPr>
        <p:spPr>
          <a:xfrm>
            <a:off x="9399075" y="2000337"/>
            <a:ext cx="1012261" cy="461665"/>
          </a:xfrm>
          <a:prstGeom prst="rect">
            <a:avLst/>
          </a:prstGeom>
          <a:noFill/>
        </p:spPr>
        <p:txBody>
          <a:bodyPr wrap="square" rtlCol="0">
            <a:spAutoFit/>
          </a:bodyPr>
          <a:lstStyle/>
          <a:p>
            <a:r>
              <a:rPr lang="en-US" sz="2400" noProof="0" dirty="0">
                <a:latin typeface="Symbol" panose="05050102010706020507" pitchFamily="18" charset="2"/>
              </a:rPr>
              <a:t>D</a:t>
            </a:r>
            <a:r>
              <a:rPr lang="en-US" sz="2400" noProof="0" dirty="0"/>
              <a:t>LOD</a:t>
            </a:r>
            <a:endParaRPr lang="fr-FR" sz="2400" dirty="0"/>
          </a:p>
        </p:txBody>
      </p:sp>
      <p:cxnSp>
        <p:nvCxnSpPr>
          <p:cNvPr id="24" name="Straight Arrow Connector 23">
            <a:extLst>
              <a:ext uri="{FF2B5EF4-FFF2-40B4-BE49-F238E27FC236}">
                <a16:creationId xmlns:a16="http://schemas.microsoft.com/office/drawing/2014/main" id="{7E0ED805-6E3D-414E-83D3-8A638BCA83AC}"/>
              </a:ext>
            </a:extLst>
          </p:cNvPr>
          <p:cNvCxnSpPr>
            <a:cxnSpLocks/>
            <a:stCxn id="6" idx="3"/>
            <a:endCxn id="23" idx="1"/>
          </p:cNvCxnSpPr>
          <p:nvPr/>
        </p:nvCxnSpPr>
        <p:spPr>
          <a:xfrm>
            <a:off x="8649389" y="2231170"/>
            <a:ext cx="749686"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7" name="Connector: Elbow 26">
            <a:extLst>
              <a:ext uri="{FF2B5EF4-FFF2-40B4-BE49-F238E27FC236}">
                <a16:creationId xmlns:a16="http://schemas.microsoft.com/office/drawing/2014/main" id="{EF4E1444-064B-29C6-E00E-2A20E1F4379B}"/>
              </a:ext>
            </a:extLst>
          </p:cNvPr>
          <p:cNvCxnSpPr>
            <a:cxnSpLocks/>
          </p:cNvCxnSpPr>
          <p:nvPr/>
        </p:nvCxnSpPr>
        <p:spPr>
          <a:xfrm>
            <a:off x="2192867" y="3884133"/>
            <a:ext cx="1549400" cy="1018067"/>
          </a:xfrm>
          <a:prstGeom prst="bentConnector3">
            <a:avLst>
              <a:gd name="adj1" fmla="val 20492"/>
            </a:avLst>
          </a:prstGeom>
          <a:ln>
            <a:solidFill>
              <a:schemeClr val="accent3"/>
            </a:solidFill>
            <a:headEnd type="triangle" w="med" len="med"/>
            <a:tailEnd type="none" w="med" len="med"/>
          </a:ln>
        </p:spPr>
        <p:style>
          <a:lnRef idx="2">
            <a:schemeClr val="accent1"/>
          </a:lnRef>
          <a:fillRef idx="0">
            <a:schemeClr val="accent1"/>
          </a:fillRef>
          <a:effectRef idx="1">
            <a:schemeClr val="accent1"/>
          </a:effectRef>
          <a:fontRef idx="minor">
            <a:schemeClr val="tx1"/>
          </a:fontRef>
        </p:style>
      </p:cxnSp>
      <p:pic>
        <p:nvPicPr>
          <p:cNvPr id="34" name="Picture 33">
            <a:extLst>
              <a:ext uri="{FF2B5EF4-FFF2-40B4-BE49-F238E27FC236}">
                <a16:creationId xmlns:a16="http://schemas.microsoft.com/office/drawing/2014/main" id="{FCC20EEB-9DF9-2E60-9462-3CCC3FF45A7D}"/>
              </a:ext>
            </a:extLst>
          </p:cNvPr>
          <p:cNvPicPr>
            <a:picLocks noChangeAspect="1"/>
          </p:cNvPicPr>
          <p:nvPr/>
        </p:nvPicPr>
        <p:blipFill>
          <a:blip r:embed="rId3"/>
          <a:stretch>
            <a:fillRect/>
          </a:stretch>
        </p:blipFill>
        <p:spPr>
          <a:xfrm>
            <a:off x="6893289" y="3612815"/>
            <a:ext cx="5207268" cy="2686188"/>
          </a:xfrm>
          <a:prstGeom prst="rect">
            <a:avLst/>
          </a:prstGeom>
        </p:spPr>
      </p:pic>
      <p:cxnSp>
        <p:nvCxnSpPr>
          <p:cNvPr id="35" name="Straight Arrow Connector 34">
            <a:extLst>
              <a:ext uri="{FF2B5EF4-FFF2-40B4-BE49-F238E27FC236}">
                <a16:creationId xmlns:a16="http://schemas.microsoft.com/office/drawing/2014/main" id="{E6063016-6EE7-F27C-7A1F-E5103CBFEC14}"/>
              </a:ext>
            </a:extLst>
          </p:cNvPr>
          <p:cNvCxnSpPr>
            <a:cxnSpLocks/>
            <a:stCxn id="6" idx="2"/>
          </p:cNvCxnSpPr>
          <p:nvPr/>
        </p:nvCxnSpPr>
        <p:spPr>
          <a:xfrm flipH="1">
            <a:off x="3124200" y="2462002"/>
            <a:ext cx="3954471" cy="83978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8" name="TextBox 37">
            <a:extLst>
              <a:ext uri="{FF2B5EF4-FFF2-40B4-BE49-F238E27FC236}">
                <a16:creationId xmlns:a16="http://schemas.microsoft.com/office/drawing/2014/main" id="{412AEA30-D57A-306B-8654-E3D7D86778E0}"/>
              </a:ext>
            </a:extLst>
          </p:cNvPr>
          <p:cNvSpPr txBox="1"/>
          <p:nvPr/>
        </p:nvSpPr>
        <p:spPr>
          <a:xfrm>
            <a:off x="6474877" y="2552659"/>
            <a:ext cx="5848396" cy="1200329"/>
          </a:xfrm>
          <a:prstGeom prst="rect">
            <a:avLst/>
          </a:prstGeom>
          <a:noFill/>
        </p:spPr>
        <p:txBody>
          <a:bodyPr wrap="none" rtlCol="0">
            <a:spAutoFit/>
          </a:bodyPr>
          <a:lstStyle/>
          <a:p>
            <a:pPr algn="ctr"/>
            <a:r>
              <a:rPr lang="en-US" sz="2400" i="0" u="none" strike="noStrike" baseline="0" noProof="0" dirty="0">
                <a:solidFill>
                  <a:schemeClr val="bg1">
                    <a:lumMod val="50000"/>
                  </a:schemeClr>
                </a:solidFill>
                <a:latin typeface="MyriadPro-Regular"/>
              </a:rPr>
              <a:t>LOD predictions (in ms)</a:t>
            </a:r>
          </a:p>
          <a:p>
            <a:pPr algn="ctr"/>
            <a:r>
              <a:rPr lang="en-US" sz="2400" dirty="0">
                <a:latin typeface="MyriadPro-Regular"/>
              </a:rPr>
              <a:t>Mean of </a:t>
            </a:r>
            <a:r>
              <a:rPr lang="en-US" sz="2400" i="0" u="none" strike="noStrike" baseline="0" noProof="0" dirty="0">
                <a:latin typeface="MyriadPro-Regular"/>
              </a:rPr>
              <a:t>LOD predictions (in ms)</a:t>
            </a:r>
            <a:endParaRPr lang="en-US" sz="2400" i="0" u="none" strike="noStrike" baseline="0" dirty="0">
              <a:latin typeface="MyriadPro-Regular"/>
            </a:endParaRPr>
          </a:p>
          <a:p>
            <a:pPr algn="ctr"/>
            <a:r>
              <a:rPr lang="en-US" sz="2400" i="0" u="none" strike="noStrike" baseline="0" noProof="0" dirty="0">
                <a:solidFill>
                  <a:srgbClr val="FF0000"/>
                </a:solidFill>
                <a:latin typeface="MyriadPro-Regular"/>
              </a:rPr>
              <a:t>LOD band-pass filtered between 4 and 9.5 yrs</a:t>
            </a:r>
          </a:p>
        </p:txBody>
      </p:sp>
      <p:sp>
        <p:nvSpPr>
          <p:cNvPr id="44" name="TextBox 43">
            <a:extLst>
              <a:ext uri="{FF2B5EF4-FFF2-40B4-BE49-F238E27FC236}">
                <a16:creationId xmlns:a16="http://schemas.microsoft.com/office/drawing/2014/main" id="{25B53E7E-1DA0-EAC3-84FD-7AF73DAD3A1B}"/>
              </a:ext>
            </a:extLst>
          </p:cNvPr>
          <p:cNvSpPr txBox="1"/>
          <p:nvPr/>
        </p:nvSpPr>
        <p:spPr>
          <a:xfrm>
            <a:off x="12035" y="1815672"/>
            <a:ext cx="1553482" cy="830997"/>
          </a:xfrm>
          <a:prstGeom prst="rect">
            <a:avLst/>
          </a:prstGeom>
          <a:noFill/>
        </p:spPr>
        <p:txBody>
          <a:bodyPr wrap="square" rtlCol="0">
            <a:spAutoFit/>
          </a:bodyPr>
          <a:lstStyle/>
          <a:p>
            <a:pPr algn="ctr"/>
            <a:r>
              <a:rPr lang="en-US" sz="2400" noProof="0" dirty="0"/>
              <a:t>Magnetic field</a:t>
            </a:r>
          </a:p>
        </p:txBody>
      </p:sp>
      <p:cxnSp>
        <p:nvCxnSpPr>
          <p:cNvPr id="45" name="Straight Arrow Connector 44">
            <a:extLst>
              <a:ext uri="{FF2B5EF4-FFF2-40B4-BE49-F238E27FC236}">
                <a16:creationId xmlns:a16="http://schemas.microsoft.com/office/drawing/2014/main" id="{D993CA49-03EF-267F-B6E9-F51B99C167B2}"/>
              </a:ext>
            </a:extLst>
          </p:cNvPr>
          <p:cNvCxnSpPr>
            <a:cxnSpLocks/>
            <a:stCxn id="44" idx="3"/>
            <a:endCxn id="3" idx="1"/>
          </p:cNvCxnSpPr>
          <p:nvPr/>
        </p:nvCxnSpPr>
        <p:spPr>
          <a:xfrm>
            <a:off x="1565517" y="2231171"/>
            <a:ext cx="546422"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51" name="TextBox 50">
            <a:extLst>
              <a:ext uri="{FF2B5EF4-FFF2-40B4-BE49-F238E27FC236}">
                <a16:creationId xmlns:a16="http://schemas.microsoft.com/office/drawing/2014/main" id="{8B75BB78-6695-42D9-B7ED-D40578214DFF}"/>
              </a:ext>
            </a:extLst>
          </p:cNvPr>
          <p:cNvSpPr txBox="1"/>
          <p:nvPr/>
        </p:nvSpPr>
        <p:spPr>
          <a:xfrm>
            <a:off x="7981577" y="6323345"/>
            <a:ext cx="1797287" cy="369332"/>
          </a:xfrm>
          <a:prstGeom prst="rect">
            <a:avLst/>
          </a:prstGeom>
          <a:noFill/>
        </p:spPr>
        <p:txBody>
          <a:bodyPr wrap="none" rtlCol="0">
            <a:spAutoFit/>
          </a:bodyPr>
          <a:lstStyle/>
          <a:p>
            <a:r>
              <a:rPr lang="en-US" dirty="0"/>
              <a:t>Gillet et al. 2015</a:t>
            </a:r>
            <a:endParaRPr lang="fr-FR" dirty="0"/>
          </a:p>
        </p:txBody>
      </p:sp>
      <p:sp>
        <p:nvSpPr>
          <p:cNvPr id="52" name="TextBox 51">
            <a:extLst>
              <a:ext uri="{FF2B5EF4-FFF2-40B4-BE49-F238E27FC236}">
                <a16:creationId xmlns:a16="http://schemas.microsoft.com/office/drawing/2014/main" id="{64F3D1C3-37A3-4840-9A08-39F4449945CD}"/>
              </a:ext>
            </a:extLst>
          </p:cNvPr>
          <p:cNvSpPr txBox="1"/>
          <p:nvPr/>
        </p:nvSpPr>
        <p:spPr>
          <a:xfrm>
            <a:off x="616973" y="5682896"/>
            <a:ext cx="1728294" cy="307777"/>
          </a:xfrm>
          <a:prstGeom prst="rect">
            <a:avLst/>
          </a:prstGeom>
          <a:noFill/>
        </p:spPr>
        <p:txBody>
          <a:bodyPr wrap="none" rtlCol="0">
            <a:spAutoFit/>
          </a:bodyPr>
          <a:lstStyle/>
          <a:p>
            <a:r>
              <a:rPr lang="en-US" sz="1400" dirty="0"/>
              <a:t>Dumberry’s website</a:t>
            </a:r>
            <a:endParaRPr lang="fr-FR" sz="1400" dirty="0"/>
          </a:p>
        </p:txBody>
      </p:sp>
    </p:spTree>
    <p:extLst>
      <p:ext uri="{BB962C8B-B14F-4D97-AF65-F5344CB8AC3E}">
        <p14:creationId xmlns:p14="http://schemas.microsoft.com/office/powerpoint/2010/main" val="17586637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7B549-B69C-AC4B-BC6E-A4634B3A58DD}"/>
              </a:ext>
            </a:extLst>
          </p:cNvPr>
          <p:cNvSpPr>
            <a:spLocks noGrp="1"/>
          </p:cNvSpPr>
          <p:nvPr>
            <p:ph type="title"/>
          </p:nvPr>
        </p:nvSpPr>
        <p:spPr>
          <a:xfrm>
            <a:off x="838200" y="77259"/>
            <a:ext cx="10515600" cy="642408"/>
          </a:xfrm>
        </p:spPr>
        <p:txBody>
          <a:bodyPr>
            <a:normAutofit fontScale="90000"/>
          </a:bodyPr>
          <a:lstStyle/>
          <a:p>
            <a:r>
              <a:rPr lang="en-US" dirty="0"/>
              <a:t>Other modes in </a:t>
            </a:r>
            <a:r>
              <a:rPr lang="en-US" dirty="0">
                <a:latin typeface="Symbol" panose="05050102010706020507" pitchFamily="18" charset="2"/>
              </a:rPr>
              <a:t>D</a:t>
            </a:r>
            <a:r>
              <a:rPr lang="en-US" dirty="0"/>
              <a:t>LOD?</a:t>
            </a:r>
            <a:endParaRPr lang="fr-FR" dirty="0"/>
          </a:p>
        </p:txBody>
      </p:sp>
      <p:sp>
        <p:nvSpPr>
          <p:cNvPr id="3" name="Rectangle 2">
            <a:extLst>
              <a:ext uri="{FF2B5EF4-FFF2-40B4-BE49-F238E27FC236}">
                <a16:creationId xmlns:a16="http://schemas.microsoft.com/office/drawing/2014/main" id="{030082FF-37A3-9DC7-15B6-B35BF2DC991F}"/>
              </a:ext>
            </a:extLst>
          </p:cNvPr>
          <p:cNvSpPr/>
          <p:nvPr/>
        </p:nvSpPr>
        <p:spPr>
          <a:xfrm>
            <a:off x="1118293" y="1027662"/>
            <a:ext cx="10070123" cy="36107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1">
            <a:extLst>
              <a:ext uri="{FF2B5EF4-FFF2-40B4-BE49-F238E27FC236}">
                <a16:creationId xmlns:a16="http://schemas.microsoft.com/office/drawing/2014/main" id="{AFD5718A-06DE-C956-B2D1-11E50F570383}"/>
              </a:ext>
            </a:extLst>
          </p:cNvPr>
          <p:cNvSpPr txBox="1">
            <a:spLocks/>
          </p:cNvSpPr>
          <p:nvPr/>
        </p:nvSpPr>
        <p:spPr>
          <a:xfrm>
            <a:off x="4417758" y="172012"/>
            <a:ext cx="5976464" cy="544697"/>
          </a:xfrm>
          <a:prstGeom prst="rect">
            <a:avLst/>
          </a:prstGeom>
        </p:spPr>
        <p:txBody>
          <a:bodyP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8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C00000"/>
                </a:solidFill>
                <a:effectLst/>
                <a:uLnTx/>
                <a:uFillTx/>
                <a:latin typeface="Calibri" panose="020F0502020204030204"/>
                <a:ea typeface="+mj-ea"/>
                <a:cs typeface="+mj-cs"/>
              </a:rPr>
              <a:t>Kore</a:t>
            </a:r>
          </a:p>
        </p:txBody>
      </p:sp>
      <p:sp>
        <p:nvSpPr>
          <p:cNvPr id="5" name="TextBox 4">
            <a:extLst>
              <a:ext uri="{FF2B5EF4-FFF2-40B4-BE49-F238E27FC236}">
                <a16:creationId xmlns:a16="http://schemas.microsoft.com/office/drawing/2014/main" id="{CE2DF9C1-4856-D9D7-A440-11C0185C2FB1}"/>
              </a:ext>
            </a:extLst>
          </p:cNvPr>
          <p:cNvSpPr txBox="1"/>
          <p:nvPr/>
        </p:nvSpPr>
        <p:spPr>
          <a:xfrm>
            <a:off x="228056" y="1227320"/>
            <a:ext cx="2245709"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Numerical model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where inner core-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core-mantle are </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fully coupled</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grpSp>
        <p:nvGrpSpPr>
          <p:cNvPr id="6" name="Group">
            <a:extLst>
              <a:ext uri="{FF2B5EF4-FFF2-40B4-BE49-F238E27FC236}">
                <a16:creationId xmlns:a16="http://schemas.microsoft.com/office/drawing/2014/main" id="{9B71D613-B244-7E92-1D8B-E8A0B05FD1B8}"/>
              </a:ext>
            </a:extLst>
          </p:cNvPr>
          <p:cNvGrpSpPr/>
          <p:nvPr/>
        </p:nvGrpSpPr>
        <p:grpSpPr>
          <a:xfrm>
            <a:off x="2750109" y="1060397"/>
            <a:ext cx="3053588" cy="3656214"/>
            <a:chOff x="0" y="-38100"/>
            <a:chExt cx="4590858" cy="6978115"/>
          </a:xfrm>
        </p:grpSpPr>
        <p:sp>
          <p:nvSpPr>
            <p:cNvPr id="7" name="Circle">
              <a:extLst>
                <a:ext uri="{FF2B5EF4-FFF2-40B4-BE49-F238E27FC236}">
                  <a16:creationId xmlns:a16="http://schemas.microsoft.com/office/drawing/2014/main" id="{94BA0868-CCA6-3269-C270-CEF4D6C37E38}"/>
                </a:ext>
              </a:extLst>
            </p:cNvPr>
            <p:cNvSpPr/>
            <p:nvPr/>
          </p:nvSpPr>
          <p:spPr>
            <a:xfrm>
              <a:off x="0" y="2349156"/>
              <a:ext cx="4590858" cy="4590859"/>
            </a:xfrm>
            <a:prstGeom prst="ellipse">
              <a:avLst/>
            </a:prstGeom>
            <a:solidFill>
              <a:srgbClr val="5E5E5E">
                <a:alpha val="65358"/>
              </a:srgbClr>
            </a:solidFill>
            <a:ln w="12700" cap="flat">
              <a:noFill/>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sz="3200" b="0" i="0" u="none" strike="noStrike" kern="1200" cap="none" spc="0" normalizeH="0" baseline="0" noProof="0">
                <a:ln>
                  <a:noFill/>
                </a:ln>
                <a:solidFill>
                  <a:srgbClr val="FFFFFF"/>
                </a:solidFill>
                <a:effectLst/>
                <a:uLnTx/>
                <a:uFillTx/>
                <a:latin typeface="Calibri" panose="020F0502020204030204"/>
                <a:ea typeface="+mn-ea"/>
                <a:cs typeface="+mn-cs"/>
                <a:sym typeface="Helvetica Neue Medium"/>
              </a:endParaRPr>
            </a:p>
          </p:txBody>
        </p:sp>
        <p:sp>
          <p:nvSpPr>
            <p:cNvPr id="8" name="Circle">
              <a:extLst>
                <a:ext uri="{FF2B5EF4-FFF2-40B4-BE49-F238E27FC236}">
                  <a16:creationId xmlns:a16="http://schemas.microsoft.com/office/drawing/2014/main" id="{37A48F23-48A3-2838-5D2D-ECE045EFD460}"/>
                </a:ext>
              </a:extLst>
            </p:cNvPr>
            <p:cNvSpPr/>
            <p:nvPr/>
          </p:nvSpPr>
          <p:spPr>
            <a:xfrm>
              <a:off x="911634" y="3260791"/>
              <a:ext cx="2767590" cy="2767589"/>
            </a:xfrm>
            <a:prstGeom prst="ellipse">
              <a:avLst/>
            </a:prstGeom>
            <a:solidFill>
              <a:schemeClr val="accent1">
                <a:lumOff val="16847"/>
              </a:schemeClr>
            </a:solidFill>
            <a:ln w="12700" cap="flat">
              <a:noFill/>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sz="3200" b="0" i="0" u="none" strike="noStrike" kern="1200" cap="none" spc="0" normalizeH="0" baseline="0" noProof="0">
                <a:ln>
                  <a:noFill/>
                </a:ln>
                <a:solidFill>
                  <a:srgbClr val="FFFFFF"/>
                </a:solidFill>
                <a:effectLst/>
                <a:uLnTx/>
                <a:uFillTx/>
                <a:latin typeface="Calibri" panose="020F0502020204030204"/>
                <a:ea typeface="+mn-ea"/>
                <a:cs typeface="+mn-cs"/>
                <a:sym typeface="Helvetica Neue Medium"/>
              </a:endParaRPr>
            </a:p>
          </p:txBody>
        </p:sp>
        <p:sp>
          <p:nvSpPr>
            <p:cNvPr id="9" name="Oval">
              <a:extLst>
                <a:ext uri="{FF2B5EF4-FFF2-40B4-BE49-F238E27FC236}">
                  <a16:creationId xmlns:a16="http://schemas.microsoft.com/office/drawing/2014/main" id="{47C2047E-871D-0A32-83AD-EDCED139AB95}"/>
                </a:ext>
              </a:extLst>
            </p:cNvPr>
            <p:cNvSpPr/>
            <p:nvPr/>
          </p:nvSpPr>
          <p:spPr>
            <a:xfrm rot="20814977">
              <a:off x="1697607" y="4231048"/>
              <a:ext cx="1195645" cy="827075"/>
            </a:xfrm>
            <a:prstGeom prst="ellipse">
              <a:avLst/>
            </a:prstGeom>
            <a:solidFill>
              <a:srgbClr val="5E5E5E"/>
            </a:solidFill>
            <a:ln w="12700" cap="flat">
              <a:noFill/>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sz="3200" b="0" i="0" u="none" strike="noStrike" kern="1200" cap="none" spc="0" normalizeH="0" baseline="0" noProof="0">
                <a:ln>
                  <a:noFill/>
                </a:ln>
                <a:solidFill>
                  <a:srgbClr val="FFFFFF"/>
                </a:solidFill>
                <a:effectLst/>
                <a:uLnTx/>
                <a:uFillTx/>
                <a:latin typeface="Calibri" panose="020F0502020204030204"/>
                <a:ea typeface="+mn-ea"/>
                <a:cs typeface="+mn-cs"/>
                <a:sym typeface="Helvetica Neue Medium"/>
              </a:endParaRPr>
            </a:p>
          </p:txBody>
        </p:sp>
        <p:grpSp>
          <p:nvGrpSpPr>
            <p:cNvPr id="10" name="Group">
              <a:extLst>
                <a:ext uri="{FF2B5EF4-FFF2-40B4-BE49-F238E27FC236}">
                  <a16:creationId xmlns:a16="http://schemas.microsoft.com/office/drawing/2014/main" id="{F3B14528-7605-CA9C-CF46-4A404BA187FB}"/>
                </a:ext>
              </a:extLst>
            </p:cNvPr>
            <p:cNvGrpSpPr/>
            <p:nvPr/>
          </p:nvGrpSpPr>
          <p:grpSpPr>
            <a:xfrm rot="965098">
              <a:off x="2402941" y="984444"/>
              <a:ext cx="1049214" cy="3268420"/>
              <a:chOff x="0" y="-38099"/>
              <a:chExt cx="1049212" cy="3268418"/>
            </a:xfrm>
          </p:grpSpPr>
          <p:pic>
            <p:nvPicPr>
              <p:cNvPr id="16" name="Line Line" descr="Line Line">
                <a:extLst>
                  <a:ext uri="{FF2B5EF4-FFF2-40B4-BE49-F238E27FC236}">
                    <a16:creationId xmlns:a16="http://schemas.microsoft.com/office/drawing/2014/main" id="{6B1B642C-5DEF-D47A-FBDE-722A1EC11989}"/>
                  </a:ext>
                </a:extLst>
              </p:cNvPr>
              <p:cNvPicPr>
                <a:picLocks/>
              </p:cNvPicPr>
              <p:nvPr/>
            </p:nvPicPr>
            <p:blipFill>
              <a:blip r:embed="rId3"/>
              <a:stretch>
                <a:fillRect/>
              </a:stretch>
            </p:blipFill>
            <p:spPr>
              <a:xfrm rot="5400000">
                <a:off x="-1109603" y="1443709"/>
                <a:ext cx="3268419" cy="304801"/>
              </a:xfrm>
              <a:prstGeom prst="rect">
                <a:avLst/>
              </a:prstGeom>
              <a:effectLst/>
            </p:spPr>
          </p:pic>
          <p:sp>
            <p:nvSpPr>
              <p:cNvPr id="17" name="Shape">
                <a:extLst>
                  <a:ext uri="{FF2B5EF4-FFF2-40B4-BE49-F238E27FC236}">
                    <a16:creationId xmlns:a16="http://schemas.microsoft.com/office/drawing/2014/main" id="{B37B3701-34ED-7E64-1730-993F0B270988}"/>
                  </a:ext>
                </a:extLst>
              </p:cNvPr>
              <p:cNvSpPr/>
              <p:nvPr/>
            </p:nvSpPr>
            <p:spPr>
              <a:xfrm rot="10800000" flipH="1">
                <a:off x="0" y="329620"/>
                <a:ext cx="1049213" cy="281147"/>
              </a:xfrm>
              <a:custGeom>
                <a:avLst/>
                <a:gdLst/>
                <a:ahLst/>
                <a:cxnLst>
                  <a:cxn ang="0">
                    <a:pos x="wd2" y="hd2"/>
                  </a:cxn>
                  <a:cxn ang="5400000">
                    <a:pos x="wd2" y="hd2"/>
                  </a:cxn>
                  <a:cxn ang="10800000">
                    <a:pos x="wd2" y="hd2"/>
                  </a:cxn>
                  <a:cxn ang="16200000">
                    <a:pos x="wd2" y="hd2"/>
                  </a:cxn>
                </a:cxnLst>
                <a:rect l="0" t="0" r="r" b="b"/>
                <a:pathLst>
                  <a:path w="21600" h="21600" extrusionOk="0">
                    <a:moveTo>
                      <a:pt x="9418" y="0"/>
                    </a:moveTo>
                    <a:cubicBezTo>
                      <a:pt x="4218" y="41"/>
                      <a:pt x="0" y="4377"/>
                      <a:pt x="0" y="10278"/>
                    </a:cubicBezTo>
                    <a:lnTo>
                      <a:pt x="0" y="10847"/>
                    </a:lnTo>
                    <a:cubicBezTo>
                      <a:pt x="0" y="16776"/>
                      <a:pt x="4259" y="21600"/>
                      <a:pt x="9493" y="21600"/>
                    </a:cubicBezTo>
                    <a:cubicBezTo>
                      <a:pt x="9512" y="21600"/>
                      <a:pt x="9531" y="21598"/>
                      <a:pt x="9550" y="21598"/>
                    </a:cubicBezTo>
                    <a:lnTo>
                      <a:pt x="9581" y="21598"/>
                    </a:lnTo>
                    <a:lnTo>
                      <a:pt x="9577" y="21027"/>
                    </a:lnTo>
                    <a:lnTo>
                      <a:pt x="9577" y="17837"/>
                    </a:lnTo>
                    <a:lnTo>
                      <a:pt x="9584" y="17837"/>
                    </a:lnTo>
                    <a:lnTo>
                      <a:pt x="9569" y="16699"/>
                    </a:lnTo>
                    <a:lnTo>
                      <a:pt x="9533" y="16699"/>
                    </a:lnTo>
                    <a:cubicBezTo>
                      <a:pt x="9520" y="16699"/>
                      <a:pt x="9506" y="16701"/>
                      <a:pt x="9493" y="16701"/>
                    </a:cubicBezTo>
                    <a:cubicBezTo>
                      <a:pt x="6644" y="16701"/>
                      <a:pt x="4327" y="14075"/>
                      <a:pt x="4327" y="10847"/>
                    </a:cubicBezTo>
                    <a:lnTo>
                      <a:pt x="4327" y="10669"/>
                    </a:lnTo>
                    <a:cubicBezTo>
                      <a:pt x="4365" y="7497"/>
                      <a:pt x="6641" y="4928"/>
                      <a:pt x="9444" y="4899"/>
                    </a:cubicBezTo>
                    <a:lnTo>
                      <a:pt x="9539" y="4899"/>
                    </a:lnTo>
                    <a:cubicBezTo>
                      <a:pt x="12226" y="4925"/>
                      <a:pt x="14431" y="7288"/>
                      <a:pt x="14644" y="10278"/>
                    </a:cubicBezTo>
                    <a:lnTo>
                      <a:pt x="12029" y="10278"/>
                    </a:lnTo>
                    <a:lnTo>
                      <a:pt x="16815" y="17636"/>
                    </a:lnTo>
                    <a:lnTo>
                      <a:pt x="21600" y="10278"/>
                    </a:lnTo>
                    <a:lnTo>
                      <a:pt x="18976" y="10278"/>
                    </a:lnTo>
                    <a:cubicBezTo>
                      <a:pt x="18756" y="4585"/>
                      <a:pt x="14612" y="27"/>
                      <a:pt x="9539" y="0"/>
                    </a:cubicBezTo>
                    <a:lnTo>
                      <a:pt x="9503" y="0"/>
                    </a:lnTo>
                    <a:cubicBezTo>
                      <a:pt x="9500" y="0"/>
                      <a:pt x="9496" y="0"/>
                      <a:pt x="9493" y="0"/>
                    </a:cubicBezTo>
                    <a:lnTo>
                      <a:pt x="9491" y="0"/>
                    </a:lnTo>
                    <a:cubicBezTo>
                      <a:pt x="9488" y="0"/>
                      <a:pt x="9485" y="0"/>
                      <a:pt x="9481" y="0"/>
                    </a:cubicBezTo>
                    <a:lnTo>
                      <a:pt x="9418" y="0"/>
                    </a:lnTo>
                    <a:close/>
                  </a:path>
                </a:pathLst>
              </a:custGeom>
              <a:solidFill>
                <a:srgbClr val="00C6FF"/>
              </a:solidFill>
              <a:ln w="12700" cap="flat">
                <a:noFill/>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sz="3200" b="0" i="0" u="none" strike="noStrike" kern="1200" cap="none" spc="0" normalizeH="0" baseline="0" noProof="0">
                  <a:ln>
                    <a:noFill/>
                  </a:ln>
                  <a:solidFill>
                    <a:srgbClr val="FFFFFF"/>
                  </a:solidFill>
                  <a:effectLst/>
                  <a:uLnTx/>
                  <a:uFillTx/>
                  <a:latin typeface="Calibri" panose="020F0502020204030204"/>
                  <a:ea typeface="+mn-ea"/>
                  <a:cs typeface="+mn-cs"/>
                  <a:sym typeface="Helvetica Neue Medium"/>
                </a:endParaRPr>
              </a:p>
            </p:txBody>
          </p:sp>
        </p:grpSp>
        <p:pic>
          <p:nvPicPr>
            <p:cNvPr id="11" name="Line Line" descr="Line Line">
              <a:extLst>
                <a:ext uri="{FF2B5EF4-FFF2-40B4-BE49-F238E27FC236}">
                  <a16:creationId xmlns:a16="http://schemas.microsoft.com/office/drawing/2014/main" id="{ED1B934E-7EA7-3463-CB99-FD2824A51ECD}"/>
                </a:ext>
              </a:extLst>
            </p:cNvPr>
            <p:cNvPicPr>
              <a:picLocks/>
            </p:cNvPicPr>
            <p:nvPr/>
          </p:nvPicPr>
          <p:blipFill>
            <a:blip r:embed="rId4"/>
            <a:stretch>
              <a:fillRect/>
            </a:stretch>
          </p:blipFill>
          <p:spPr>
            <a:xfrm rot="5400000">
              <a:off x="886995" y="1217933"/>
              <a:ext cx="2816868" cy="304801"/>
            </a:xfrm>
            <a:prstGeom prst="rect">
              <a:avLst/>
            </a:prstGeom>
            <a:effectLst/>
          </p:spPr>
        </p:pic>
        <p:sp>
          <p:nvSpPr>
            <p:cNvPr id="12" name="Shape">
              <a:extLst>
                <a:ext uri="{FF2B5EF4-FFF2-40B4-BE49-F238E27FC236}">
                  <a16:creationId xmlns:a16="http://schemas.microsoft.com/office/drawing/2014/main" id="{A663AE42-36E2-A753-51FE-E8CCA73082DF}"/>
                </a:ext>
              </a:extLst>
            </p:cNvPr>
            <p:cNvSpPr/>
            <p:nvPr/>
          </p:nvSpPr>
          <p:spPr>
            <a:xfrm rot="10800000" flipH="1">
              <a:off x="1770823" y="308183"/>
              <a:ext cx="1049213" cy="278413"/>
            </a:xfrm>
            <a:custGeom>
              <a:avLst/>
              <a:gdLst/>
              <a:ahLst/>
              <a:cxnLst>
                <a:cxn ang="0">
                  <a:pos x="wd2" y="hd2"/>
                </a:cxn>
                <a:cxn ang="5400000">
                  <a:pos x="wd2" y="hd2"/>
                </a:cxn>
                <a:cxn ang="10800000">
                  <a:pos x="wd2" y="hd2"/>
                </a:cxn>
                <a:cxn ang="16200000">
                  <a:pos x="wd2" y="hd2"/>
                </a:cxn>
              </a:cxnLst>
              <a:rect l="0" t="0" r="r" b="b"/>
              <a:pathLst>
                <a:path w="21600" h="21600" extrusionOk="0">
                  <a:moveTo>
                    <a:pt x="9418" y="0"/>
                  </a:moveTo>
                  <a:cubicBezTo>
                    <a:pt x="4218" y="41"/>
                    <a:pt x="0" y="4377"/>
                    <a:pt x="0" y="10278"/>
                  </a:cubicBezTo>
                  <a:lnTo>
                    <a:pt x="0" y="10847"/>
                  </a:lnTo>
                  <a:cubicBezTo>
                    <a:pt x="0" y="16776"/>
                    <a:pt x="4259" y="21600"/>
                    <a:pt x="9493" y="21600"/>
                  </a:cubicBezTo>
                  <a:cubicBezTo>
                    <a:pt x="9512" y="21600"/>
                    <a:pt x="9531" y="21598"/>
                    <a:pt x="9550" y="21598"/>
                  </a:cubicBezTo>
                  <a:lnTo>
                    <a:pt x="9581" y="21598"/>
                  </a:lnTo>
                  <a:lnTo>
                    <a:pt x="9577" y="21027"/>
                  </a:lnTo>
                  <a:lnTo>
                    <a:pt x="9577" y="17837"/>
                  </a:lnTo>
                  <a:lnTo>
                    <a:pt x="9584" y="17837"/>
                  </a:lnTo>
                  <a:lnTo>
                    <a:pt x="9569" y="16699"/>
                  </a:lnTo>
                  <a:lnTo>
                    <a:pt x="9533" y="16699"/>
                  </a:lnTo>
                  <a:cubicBezTo>
                    <a:pt x="9520" y="16699"/>
                    <a:pt x="9506" y="16701"/>
                    <a:pt x="9493" y="16701"/>
                  </a:cubicBezTo>
                  <a:cubicBezTo>
                    <a:pt x="6644" y="16701"/>
                    <a:pt x="4327" y="14075"/>
                    <a:pt x="4327" y="10847"/>
                  </a:cubicBezTo>
                  <a:lnTo>
                    <a:pt x="4327" y="10669"/>
                  </a:lnTo>
                  <a:cubicBezTo>
                    <a:pt x="4365" y="7497"/>
                    <a:pt x="6641" y="4928"/>
                    <a:pt x="9444" y="4899"/>
                  </a:cubicBezTo>
                  <a:lnTo>
                    <a:pt x="9539" y="4899"/>
                  </a:lnTo>
                  <a:cubicBezTo>
                    <a:pt x="12226" y="4925"/>
                    <a:pt x="14431" y="7288"/>
                    <a:pt x="14644" y="10278"/>
                  </a:cubicBezTo>
                  <a:lnTo>
                    <a:pt x="12029" y="10278"/>
                  </a:lnTo>
                  <a:lnTo>
                    <a:pt x="16815" y="17636"/>
                  </a:lnTo>
                  <a:lnTo>
                    <a:pt x="21600" y="10278"/>
                  </a:lnTo>
                  <a:lnTo>
                    <a:pt x="18976" y="10278"/>
                  </a:lnTo>
                  <a:cubicBezTo>
                    <a:pt x="18756" y="4585"/>
                    <a:pt x="14612" y="27"/>
                    <a:pt x="9539" y="0"/>
                  </a:cubicBezTo>
                  <a:lnTo>
                    <a:pt x="9503" y="0"/>
                  </a:lnTo>
                  <a:cubicBezTo>
                    <a:pt x="9500" y="0"/>
                    <a:pt x="9496" y="0"/>
                    <a:pt x="9493" y="0"/>
                  </a:cubicBezTo>
                  <a:lnTo>
                    <a:pt x="9491" y="0"/>
                  </a:lnTo>
                  <a:cubicBezTo>
                    <a:pt x="9488" y="0"/>
                    <a:pt x="9485" y="0"/>
                    <a:pt x="9481" y="0"/>
                  </a:cubicBezTo>
                  <a:lnTo>
                    <a:pt x="9418" y="0"/>
                  </a:lnTo>
                  <a:close/>
                </a:path>
              </a:pathLst>
            </a:custGeom>
            <a:solidFill>
              <a:srgbClr val="969696"/>
            </a:solidFill>
            <a:ln w="12700" cap="flat">
              <a:noFill/>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sz="3200" b="0" i="0" u="none" strike="noStrike" kern="1200" cap="none" spc="0" normalizeH="0" baseline="0" noProof="0">
                <a:ln>
                  <a:noFill/>
                </a:ln>
                <a:solidFill>
                  <a:srgbClr val="FFFFFF"/>
                </a:solidFill>
                <a:effectLst/>
                <a:uLnTx/>
                <a:uFillTx/>
                <a:latin typeface="Calibri" panose="020F0502020204030204"/>
                <a:ea typeface="+mn-ea"/>
                <a:cs typeface="+mn-cs"/>
                <a:sym typeface="Helvetica Neue Medium"/>
              </a:endParaRPr>
            </a:p>
          </p:txBody>
        </p:sp>
        <p:grpSp>
          <p:nvGrpSpPr>
            <p:cNvPr id="13" name="Group">
              <a:extLst>
                <a:ext uri="{FF2B5EF4-FFF2-40B4-BE49-F238E27FC236}">
                  <a16:creationId xmlns:a16="http://schemas.microsoft.com/office/drawing/2014/main" id="{FEAE6AD2-2531-EE26-D7F3-E4358B2ECA3D}"/>
                </a:ext>
              </a:extLst>
            </p:cNvPr>
            <p:cNvGrpSpPr/>
            <p:nvPr/>
          </p:nvGrpSpPr>
          <p:grpSpPr>
            <a:xfrm rot="20847814">
              <a:off x="1398016" y="1675013"/>
              <a:ext cx="1049213" cy="2816868"/>
              <a:chOff x="0" y="-38100"/>
              <a:chExt cx="1049212" cy="2816867"/>
            </a:xfrm>
          </p:grpSpPr>
          <p:pic>
            <p:nvPicPr>
              <p:cNvPr id="14" name="Line Line" descr="Line Line">
                <a:extLst>
                  <a:ext uri="{FF2B5EF4-FFF2-40B4-BE49-F238E27FC236}">
                    <a16:creationId xmlns:a16="http://schemas.microsoft.com/office/drawing/2014/main" id="{3B5E0E38-F3A8-C568-75E4-FABDAB877C66}"/>
                  </a:ext>
                </a:extLst>
              </p:cNvPr>
              <p:cNvPicPr>
                <a:picLocks/>
              </p:cNvPicPr>
              <p:nvPr/>
            </p:nvPicPr>
            <p:blipFill>
              <a:blip r:embed="rId5"/>
              <a:stretch>
                <a:fillRect/>
              </a:stretch>
            </p:blipFill>
            <p:spPr>
              <a:xfrm rot="5400000">
                <a:off x="-898170" y="1217933"/>
                <a:ext cx="2816868" cy="304801"/>
              </a:xfrm>
              <a:prstGeom prst="rect">
                <a:avLst/>
              </a:prstGeom>
              <a:effectLst/>
            </p:spPr>
          </p:pic>
          <p:sp>
            <p:nvSpPr>
              <p:cNvPr id="15" name="Shape">
                <a:extLst>
                  <a:ext uri="{FF2B5EF4-FFF2-40B4-BE49-F238E27FC236}">
                    <a16:creationId xmlns:a16="http://schemas.microsoft.com/office/drawing/2014/main" id="{A11BC53F-109B-38A7-BB50-0A29130C84AD}"/>
                  </a:ext>
                </a:extLst>
              </p:cNvPr>
              <p:cNvSpPr/>
              <p:nvPr/>
            </p:nvSpPr>
            <p:spPr>
              <a:xfrm rot="10800000" flipH="1">
                <a:off x="-1" y="289591"/>
                <a:ext cx="1049214" cy="278413"/>
              </a:xfrm>
              <a:custGeom>
                <a:avLst/>
                <a:gdLst/>
                <a:ahLst/>
                <a:cxnLst>
                  <a:cxn ang="0">
                    <a:pos x="wd2" y="hd2"/>
                  </a:cxn>
                  <a:cxn ang="5400000">
                    <a:pos x="wd2" y="hd2"/>
                  </a:cxn>
                  <a:cxn ang="10800000">
                    <a:pos x="wd2" y="hd2"/>
                  </a:cxn>
                  <a:cxn ang="16200000">
                    <a:pos x="wd2" y="hd2"/>
                  </a:cxn>
                </a:cxnLst>
                <a:rect l="0" t="0" r="r" b="b"/>
                <a:pathLst>
                  <a:path w="21600" h="21600" extrusionOk="0">
                    <a:moveTo>
                      <a:pt x="9418" y="0"/>
                    </a:moveTo>
                    <a:cubicBezTo>
                      <a:pt x="4218" y="41"/>
                      <a:pt x="0" y="4377"/>
                      <a:pt x="0" y="10278"/>
                    </a:cubicBezTo>
                    <a:lnTo>
                      <a:pt x="0" y="10847"/>
                    </a:lnTo>
                    <a:cubicBezTo>
                      <a:pt x="0" y="16776"/>
                      <a:pt x="4259" y="21600"/>
                      <a:pt x="9493" y="21600"/>
                    </a:cubicBezTo>
                    <a:cubicBezTo>
                      <a:pt x="9512" y="21600"/>
                      <a:pt x="9531" y="21598"/>
                      <a:pt x="9550" y="21598"/>
                    </a:cubicBezTo>
                    <a:lnTo>
                      <a:pt x="9581" y="21598"/>
                    </a:lnTo>
                    <a:lnTo>
                      <a:pt x="9577" y="21027"/>
                    </a:lnTo>
                    <a:lnTo>
                      <a:pt x="9577" y="17837"/>
                    </a:lnTo>
                    <a:lnTo>
                      <a:pt x="9584" y="17837"/>
                    </a:lnTo>
                    <a:lnTo>
                      <a:pt x="9569" y="16699"/>
                    </a:lnTo>
                    <a:lnTo>
                      <a:pt x="9533" y="16699"/>
                    </a:lnTo>
                    <a:cubicBezTo>
                      <a:pt x="9520" y="16699"/>
                      <a:pt x="9506" y="16701"/>
                      <a:pt x="9493" y="16701"/>
                    </a:cubicBezTo>
                    <a:cubicBezTo>
                      <a:pt x="6644" y="16701"/>
                      <a:pt x="4327" y="14075"/>
                      <a:pt x="4327" y="10847"/>
                    </a:cubicBezTo>
                    <a:lnTo>
                      <a:pt x="4327" y="10669"/>
                    </a:lnTo>
                    <a:cubicBezTo>
                      <a:pt x="4365" y="7497"/>
                      <a:pt x="6641" y="4928"/>
                      <a:pt x="9444" y="4899"/>
                    </a:cubicBezTo>
                    <a:lnTo>
                      <a:pt x="9539" y="4899"/>
                    </a:lnTo>
                    <a:cubicBezTo>
                      <a:pt x="12226" y="4925"/>
                      <a:pt x="14431" y="7288"/>
                      <a:pt x="14644" y="10278"/>
                    </a:cubicBezTo>
                    <a:lnTo>
                      <a:pt x="12029" y="10278"/>
                    </a:lnTo>
                    <a:lnTo>
                      <a:pt x="16815" y="17636"/>
                    </a:lnTo>
                    <a:lnTo>
                      <a:pt x="21600" y="10278"/>
                    </a:lnTo>
                    <a:lnTo>
                      <a:pt x="18976" y="10278"/>
                    </a:lnTo>
                    <a:cubicBezTo>
                      <a:pt x="18756" y="4585"/>
                      <a:pt x="14612" y="27"/>
                      <a:pt x="9539" y="0"/>
                    </a:cubicBezTo>
                    <a:lnTo>
                      <a:pt x="9503" y="0"/>
                    </a:lnTo>
                    <a:cubicBezTo>
                      <a:pt x="9500" y="0"/>
                      <a:pt x="9496" y="0"/>
                      <a:pt x="9493" y="0"/>
                    </a:cubicBezTo>
                    <a:lnTo>
                      <a:pt x="9491" y="0"/>
                    </a:lnTo>
                    <a:cubicBezTo>
                      <a:pt x="9488" y="0"/>
                      <a:pt x="9485" y="0"/>
                      <a:pt x="9481" y="0"/>
                    </a:cubicBezTo>
                    <a:lnTo>
                      <a:pt x="9418" y="0"/>
                    </a:lnTo>
                    <a:close/>
                  </a:path>
                </a:pathLst>
              </a:custGeom>
              <a:solidFill>
                <a:srgbClr val="5E5E5E"/>
              </a:solidFill>
              <a:ln w="12700" cap="flat">
                <a:noFill/>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sz="3200" b="0" i="0" u="none" strike="noStrike" kern="1200" cap="none" spc="0" normalizeH="0" baseline="0" noProof="0">
                  <a:ln>
                    <a:noFill/>
                  </a:ln>
                  <a:solidFill>
                    <a:srgbClr val="FFFFFF"/>
                  </a:solidFill>
                  <a:effectLst/>
                  <a:uLnTx/>
                  <a:uFillTx/>
                  <a:latin typeface="Calibri" panose="020F0502020204030204"/>
                  <a:ea typeface="+mn-ea"/>
                  <a:cs typeface="+mn-cs"/>
                  <a:sym typeface="Helvetica Neue Medium"/>
                </a:endParaRPr>
              </a:p>
            </p:txBody>
          </p:sp>
        </p:grpSp>
      </p:grpSp>
      <p:sp>
        <p:nvSpPr>
          <p:cNvPr id="18" name="TextBox 17">
            <a:extLst>
              <a:ext uri="{FF2B5EF4-FFF2-40B4-BE49-F238E27FC236}">
                <a16:creationId xmlns:a16="http://schemas.microsoft.com/office/drawing/2014/main" id="{30BEB02B-7DFC-7C4A-639D-B34FE98CB7DA}"/>
              </a:ext>
            </a:extLst>
          </p:cNvPr>
          <p:cNvSpPr txBox="1"/>
          <p:nvPr/>
        </p:nvSpPr>
        <p:spPr>
          <a:xfrm>
            <a:off x="5607001" y="1336435"/>
            <a:ext cx="2197947"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Dissipation</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(ohmic and viscous) in the liquid core and at the core-mantle boundary or inner core boundary</a:t>
            </a:r>
          </a:p>
        </p:txBody>
      </p:sp>
      <p:sp>
        <p:nvSpPr>
          <p:cNvPr id="19" name="TextBox 18">
            <a:extLst>
              <a:ext uri="{FF2B5EF4-FFF2-40B4-BE49-F238E27FC236}">
                <a16:creationId xmlns:a16="http://schemas.microsoft.com/office/drawing/2014/main" id="{28226599-2A73-2C87-5152-B665CF888EB7}"/>
              </a:ext>
            </a:extLst>
          </p:cNvPr>
          <p:cNvSpPr txBox="1"/>
          <p:nvPr/>
        </p:nvSpPr>
        <p:spPr>
          <a:xfrm>
            <a:off x="2695095" y="5120703"/>
            <a:ext cx="3183212"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Presence of a </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magnetic field</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A72059E1-740C-C920-F655-D322FCA5E8AE}"/>
              </a:ext>
            </a:extLst>
          </p:cNvPr>
          <p:cNvSpPr txBox="1"/>
          <p:nvPr/>
        </p:nvSpPr>
        <p:spPr>
          <a:xfrm>
            <a:off x="5744251" y="3226386"/>
            <a:ext cx="1833173"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accent1"/>
                </a:solidFill>
                <a:effectLst/>
                <a:uLnTx/>
                <a:uFillTx/>
                <a:latin typeface="Calibri" panose="020F0502020204030204"/>
                <a:ea typeface="+mn-ea"/>
                <a:cs typeface="+mn-cs"/>
              </a:rPr>
              <a:t>conducting layer at the bottom of the mantle</a:t>
            </a:r>
          </a:p>
        </p:txBody>
      </p:sp>
      <p:cxnSp>
        <p:nvCxnSpPr>
          <p:cNvPr id="21" name="Straight Arrow Connector 20">
            <a:extLst>
              <a:ext uri="{FF2B5EF4-FFF2-40B4-BE49-F238E27FC236}">
                <a16:creationId xmlns:a16="http://schemas.microsoft.com/office/drawing/2014/main" id="{9AAD36D1-6075-1EE5-D2DD-6E5A04D55A35}"/>
              </a:ext>
            </a:extLst>
          </p:cNvPr>
          <p:cNvCxnSpPr/>
          <p:nvPr/>
        </p:nvCxnSpPr>
        <p:spPr>
          <a:xfrm flipH="1" flipV="1">
            <a:off x="5253399" y="3608640"/>
            <a:ext cx="676655" cy="19526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93AD3FDB-4668-29BC-4E48-49974D30DE54}"/>
              </a:ext>
            </a:extLst>
          </p:cNvPr>
          <p:cNvSpPr txBox="1"/>
          <p:nvPr/>
        </p:nvSpPr>
        <p:spPr>
          <a:xfrm>
            <a:off x="-22342" y="2575318"/>
            <a:ext cx="1922210"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Tidal forcing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in terms of mantle librations, nutations, Length-of-day variations</a:t>
            </a:r>
          </a:p>
        </p:txBody>
      </p:sp>
      <p:cxnSp>
        <p:nvCxnSpPr>
          <p:cNvPr id="24" name="Straight Arrow Connector 23">
            <a:extLst>
              <a:ext uri="{FF2B5EF4-FFF2-40B4-BE49-F238E27FC236}">
                <a16:creationId xmlns:a16="http://schemas.microsoft.com/office/drawing/2014/main" id="{12B05044-AA17-FC55-A31E-B997CCCC3A24}"/>
              </a:ext>
            </a:extLst>
          </p:cNvPr>
          <p:cNvCxnSpPr>
            <a:cxnSpLocks/>
            <a:stCxn id="23" idx="3"/>
          </p:cNvCxnSpPr>
          <p:nvPr/>
        </p:nvCxnSpPr>
        <p:spPr>
          <a:xfrm flipV="1">
            <a:off x="1899868" y="3276968"/>
            <a:ext cx="1054105" cy="26784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954B963A-2947-DB91-F6D3-5360ECBAAA6E}"/>
              </a:ext>
            </a:extLst>
          </p:cNvPr>
          <p:cNvSpPr txBox="1"/>
          <p:nvPr/>
        </p:nvSpPr>
        <p:spPr>
          <a:xfrm>
            <a:off x="-126997" y="4628827"/>
            <a:ext cx="2488382"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Rotational normal modes</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such as FCN and </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inertial modes</a:t>
            </a:r>
          </a:p>
        </p:txBody>
      </p:sp>
      <p:sp>
        <p:nvSpPr>
          <p:cNvPr id="26" name="Donut 40">
            <a:extLst>
              <a:ext uri="{FF2B5EF4-FFF2-40B4-BE49-F238E27FC236}">
                <a16:creationId xmlns:a16="http://schemas.microsoft.com/office/drawing/2014/main" id="{036C8319-2DF7-E5F7-D54D-165EA42775AD}"/>
              </a:ext>
            </a:extLst>
          </p:cNvPr>
          <p:cNvSpPr/>
          <p:nvPr/>
        </p:nvSpPr>
        <p:spPr>
          <a:xfrm>
            <a:off x="3312523" y="2684492"/>
            <a:ext cx="1957944" cy="1664208"/>
          </a:xfrm>
          <a:prstGeom prst="donut">
            <a:avLst>
              <a:gd name="adj" fmla="val 5765"/>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7" name="Donut 41">
            <a:extLst>
              <a:ext uri="{FF2B5EF4-FFF2-40B4-BE49-F238E27FC236}">
                <a16:creationId xmlns:a16="http://schemas.microsoft.com/office/drawing/2014/main" id="{C4695D56-B1B1-682C-5893-C2DB289E7548}"/>
              </a:ext>
            </a:extLst>
          </p:cNvPr>
          <p:cNvSpPr/>
          <p:nvPr/>
        </p:nvSpPr>
        <p:spPr>
          <a:xfrm>
            <a:off x="3400049" y="2789180"/>
            <a:ext cx="1781313" cy="1453896"/>
          </a:xfrm>
          <a:prstGeom prst="donut">
            <a:avLst>
              <a:gd name="adj" fmla="val 8533"/>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28" name="Straight Arrow Connector 27">
            <a:extLst>
              <a:ext uri="{FF2B5EF4-FFF2-40B4-BE49-F238E27FC236}">
                <a16:creationId xmlns:a16="http://schemas.microsoft.com/office/drawing/2014/main" id="{52CAA221-B113-373E-5A4F-A205D417F933}"/>
              </a:ext>
            </a:extLst>
          </p:cNvPr>
          <p:cNvCxnSpPr>
            <a:endCxn id="27" idx="5"/>
          </p:cNvCxnSpPr>
          <p:nvPr/>
        </p:nvCxnSpPr>
        <p:spPr>
          <a:xfrm flipH="1" flipV="1">
            <a:off x="4920495" y="4030158"/>
            <a:ext cx="970728" cy="598669"/>
          </a:xfrm>
          <a:prstGeom prst="straightConnector1">
            <a:avLst/>
          </a:prstGeom>
          <a:ln w="190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962AE211-A2B9-58BA-BAEB-50FD8E907B47}"/>
              </a:ext>
            </a:extLst>
          </p:cNvPr>
          <p:cNvCxnSpPr>
            <a:cxnSpLocks/>
            <a:stCxn id="18" idx="1"/>
          </p:cNvCxnSpPr>
          <p:nvPr/>
        </p:nvCxnSpPr>
        <p:spPr>
          <a:xfrm flipH="1">
            <a:off x="4644918" y="2305931"/>
            <a:ext cx="962083" cy="122355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317B83E5-22FA-68CD-8191-9A8DA994CD8C}"/>
              </a:ext>
            </a:extLst>
          </p:cNvPr>
          <p:cNvCxnSpPr>
            <a:cxnSpLocks/>
            <a:stCxn id="25" idx="3"/>
          </p:cNvCxnSpPr>
          <p:nvPr/>
        </p:nvCxnSpPr>
        <p:spPr>
          <a:xfrm flipV="1">
            <a:off x="2361385" y="3763546"/>
            <a:ext cx="1435832" cy="137311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9A456C66-4C98-D1B6-163E-7A7C07D7141C}"/>
              </a:ext>
            </a:extLst>
          </p:cNvPr>
          <p:cNvCxnSpPr>
            <a:cxnSpLocks/>
            <a:stCxn id="5" idx="3"/>
          </p:cNvCxnSpPr>
          <p:nvPr/>
        </p:nvCxnSpPr>
        <p:spPr>
          <a:xfrm>
            <a:off x="2473765" y="1889040"/>
            <a:ext cx="681961" cy="102922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4CCC1314-386F-3082-78CC-50CB6ED6A87D}"/>
              </a:ext>
            </a:extLst>
          </p:cNvPr>
          <p:cNvCxnSpPr>
            <a:cxnSpLocks/>
            <a:stCxn id="18" idx="1"/>
          </p:cNvCxnSpPr>
          <p:nvPr/>
        </p:nvCxnSpPr>
        <p:spPr>
          <a:xfrm flipH="1">
            <a:off x="4756589" y="2305931"/>
            <a:ext cx="850412" cy="94443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7E3BC61E-4086-E885-75F9-3F7661B21473}"/>
              </a:ext>
            </a:extLst>
          </p:cNvPr>
          <p:cNvCxnSpPr>
            <a:cxnSpLocks/>
            <a:stCxn id="18" idx="1"/>
            <a:endCxn id="27" idx="7"/>
          </p:cNvCxnSpPr>
          <p:nvPr/>
        </p:nvCxnSpPr>
        <p:spPr>
          <a:xfrm flipH="1">
            <a:off x="4920495" y="2305931"/>
            <a:ext cx="686506" cy="69616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4" name="Picture 33">
            <a:extLst>
              <a:ext uri="{FF2B5EF4-FFF2-40B4-BE49-F238E27FC236}">
                <a16:creationId xmlns:a16="http://schemas.microsoft.com/office/drawing/2014/main" id="{188C8F96-CF30-D92A-E044-D94FDE5045E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5379" y="5608388"/>
            <a:ext cx="1586767" cy="1194614"/>
          </a:xfrm>
          <a:prstGeom prst="rect">
            <a:avLst/>
          </a:prstGeom>
        </p:spPr>
      </p:pic>
      <p:pic>
        <p:nvPicPr>
          <p:cNvPr id="49" name="Picture 48">
            <a:extLst>
              <a:ext uri="{FF2B5EF4-FFF2-40B4-BE49-F238E27FC236}">
                <a16:creationId xmlns:a16="http://schemas.microsoft.com/office/drawing/2014/main" id="{A9659CEC-CCA2-B803-DB26-AD7CC00C74F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733015" y="1519568"/>
            <a:ext cx="4178143" cy="4178143"/>
          </a:xfrm>
          <a:prstGeom prst="rect">
            <a:avLst/>
          </a:prstGeom>
        </p:spPr>
      </p:pic>
      <p:sp>
        <p:nvSpPr>
          <p:cNvPr id="50" name="TextBox 49">
            <a:extLst>
              <a:ext uri="{FF2B5EF4-FFF2-40B4-BE49-F238E27FC236}">
                <a16:creationId xmlns:a16="http://schemas.microsoft.com/office/drawing/2014/main" id="{0AE41DC8-6C9D-DB79-FFF1-D2584963BD96}"/>
              </a:ext>
            </a:extLst>
          </p:cNvPr>
          <p:cNvSpPr txBox="1"/>
          <p:nvPr/>
        </p:nvSpPr>
        <p:spPr>
          <a:xfrm rot="18744706">
            <a:off x="9909623" y="2821156"/>
            <a:ext cx="152313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C00000"/>
                </a:solidFill>
                <a:effectLst/>
                <a:uLnTx/>
                <a:uFillTx/>
                <a:latin typeface="Calibri" panose="020F0502020204030204"/>
                <a:ea typeface="+mn-ea"/>
                <a:cs typeface="+mn-cs"/>
              </a:rPr>
              <a:t>Torsional waves</a:t>
            </a:r>
          </a:p>
        </p:txBody>
      </p:sp>
      <p:sp>
        <p:nvSpPr>
          <p:cNvPr id="51" name="Oval 50">
            <a:extLst>
              <a:ext uri="{FF2B5EF4-FFF2-40B4-BE49-F238E27FC236}">
                <a16:creationId xmlns:a16="http://schemas.microsoft.com/office/drawing/2014/main" id="{1EC582DC-C74E-8EC7-44C6-E54863337AE1}"/>
              </a:ext>
            </a:extLst>
          </p:cNvPr>
          <p:cNvSpPr/>
          <p:nvPr/>
        </p:nvSpPr>
        <p:spPr>
          <a:xfrm rot="21046728">
            <a:off x="11219258" y="3190103"/>
            <a:ext cx="590977" cy="1584095"/>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TextBox 51">
            <a:extLst>
              <a:ext uri="{FF2B5EF4-FFF2-40B4-BE49-F238E27FC236}">
                <a16:creationId xmlns:a16="http://schemas.microsoft.com/office/drawing/2014/main" id="{E79EB447-97FD-CB1E-C251-82493335D48D}"/>
              </a:ext>
            </a:extLst>
          </p:cNvPr>
          <p:cNvSpPr txBox="1"/>
          <p:nvPr/>
        </p:nvSpPr>
        <p:spPr>
          <a:xfrm rot="4146521">
            <a:off x="10941414" y="3423973"/>
            <a:ext cx="190936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C00000"/>
                </a:solidFill>
                <a:effectLst/>
                <a:uLnTx/>
                <a:uFillTx/>
                <a:latin typeface="Calibri" panose="020F0502020204030204"/>
                <a:ea typeface="+mn-ea"/>
                <a:cs typeface="+mn-cs"/>
              </a:rPr>
              <a:t>Inertial waves</a:t>
            </a:r>
          </a:p>
        </p:txBody>
      </p:sp>
      <p:sp>
        <p:nvSpPr>
          <p:cNvPr id="53" name="Oval 52">
            <a:extLst>
              <a:ext uri="{FF2B5EF4-FFF2-40B4-BE49-F238E27FC236}">
                <a16:creationId xmlns:a16="http://schemas.microsoft.com/office/drawing/2014/main" id="{6F4EA5B9-3F02-30BE-91C5-B85B39D1E0F0}"/>
              </a:ext>
            </a:extLst>
          </p:cNvPr>
          <p:cNvSpPr/>
          <p:nvPr/>
        </p:nvSpPr>
        <p:spPr>
          <a:xfrm rot="19687071">
            <a:off x="8699285" y="2481754"/>
            <a:ext cx="1324675" cy="67256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 name="TextBox 53">
            <a:extLst>
              <a:ext uri="{FF2B5EF4-FFF2-40B4-BE49-F238E27FC236}">
                <a16:creationId xmlns:a16="http://schemas.microsoft.com/office/drawing/2014/main" id="{0170BE63-6D74-988F-023D-37E4F96D6A4F}"/>
              </a:ext>
            </a:extLst>
          </p:cNvPr>
          <p:cNvSpPr txBox="1"/>
          <p:nvPr/>
        </p:nvSpPr>
        <p:spPr>
          <a:xfrm rot="19595697">
            <a:off x="7826399" y="1981226"/>
            <a:ext cx="2150794"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C00000"/>
                </a:solidFill>
                <a:effectLst/>
                <a:uLnTx/>
                <a:uFillTx/>
                <a:latin typeface="Calibri" panose="020F0502020204030204"/>
                <a:ea typeface="+mn-ea"/>
                <a:cs typeface="+mn-cs"/>
              </a:rPr>
              <a:t>Magneto-Coriolis waves</a:t>
            </a:r>
          </a:p>
        </p:txBody>
      </p:sp>
      <p:sp>
        <p:nvSpPr>
          <p:cNvPr id="55" name="Oval 54">
            <a:extLst>
              <a:ext uri="{FF2B5EF4-FFF2-40B4-BE49-F238E27FC236}">
                <a16:creationId xmlns:a16="http://schemas.microsoft.com/office/drawing/2014/main" id="{7E4AC6AD-019E-9804-6E1D-75B89D919E14}"/>
              </a:ext>
            </a:extLst>
          </p:cNvPr>
          <p:cNvSpPr/>
          <p:nvPr/>
        </p:nvSpPr>
        <p:spPr>
          <a:xfrm rot="2474261">
            <a:off x="9992267" y="2225395"/>
            <a:ext cx="400743" cy="1498768"/>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6" name="TextBox 55">
            <a:extLst>
              <a:ext uri="{FF2B5EF4-FFF2-40B4-BE49-F238E27FC236}">
                <a16:creationId xmlns:a16="http://schemas.microsoft.com/office/drawing/2014/main" id="{ADF5FE85-3784-5465-6BEA-0727EF1BC50B}"/>
              </a:ext>
            </a:extLst>
          </p:cNvPr>
          <p:cNvSpPr txBox="1"/>
          <p:nvPr/>
        </p:nvSpPr>
        <p:spPr>
          <a:xfrm>
            <a:off x="6555890" y="5608388"/>
            <a:ext cx="3740938" cy="923330"/>
          </a:xfrm>
          <a:prstGeom prst="rect">
            <a:avLst/>
          </a:prstGeom>
          <a:noFill/>
        </p:spPr>
        <p:txBody>
          <a:bodyPr wrap="square" rtlCol="0">
            <a:spAutoFit/>
          </a:bodyPr>
          <a:lstStyle/>
          <a:p>
            <a:pPr algn="ctr"/>
            <a:r>
              <a:rPr lang="en-US" dirty="0"/>
              <a:t>Q=1: Line above which modes are critically damped – make less than one oscillation before dying out</a:t>
            </a:r>
          </a:p>
        </p:txBody>
      </p:sp>
      <p:cxnSp>
        <p:nvCxnSpPr>
          <p:cNvPr id="57" name="Straight Arrow Connector 56">
            <a:extLst>
              <a:ext uri="{FF2B5EF4-FFF2-40B4-BE49-F238E27FC236}">
                <a16:creationId xmlns:a16="http://schemas.microsoft.com/office/drawing/2014/main" id="{74C4C23C-9961-BFE2-6D8B-ABAB5A4C28FC}"/>
              </a:ext>
            </a:extLst>
          </p:cNvPr>
          <p:cNvCxnSpPr>
            <a:cxnSpLocks/>
          </p:cNvCxnSpPr>
          <p:nvPr/>
        </p:nvCxnSpPr>
        <p:spPr>
          <a:xfrm flipH="1" flipV="1">
            <a:off x="8578763" y="3665902"/>
            <a:ext cx="243951" cy="2007946"/>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1CBC3882-C75C-C62F-E54C-E4D2B0F22CA2}"/>
              </a:ext>
            </a:extLst>
          </p:cNvPr>
          <p:cNvSpPr txBox="1"/>
          <p:nvPr/>
        </p:nvSpPr>
        <p:spPr>
          <a:xfrm>
            <a:off x="8379958" y="604617"/>
            <a:ext cx="3739487" cy="830997"/>
          </a:xfrm>
          <a:prstGeom prst="rect">
            <a:avLst/>
          </a:prstGeom>
          <a:noFill/>
        </p:spPr>
        <p:txBody>
          <a:bodyPr wrap="square" rtlCol="0">
            <a:spAutoFit/>
          </a:bodyPr>
          <a:lstStyle/>
          <a:p>
            <a:pPr algn="ctr"/>
            <a:r>
              <a:rPr lang="en-US" sz="2400" i="1" dirty="0"/>
              <a:t>Inviscid fluid immersed in a magnetic field</a:t>
            </a:r>
          </a:p>
        </p:txBody>
      </p:sp>
      <p:cxnSp>
        <p:nvCxnSpPr>
          <p:cNvPr id="60" name="Straight Arrow Connector 59">
            <a:extLst>
              <a:ext uri="{FF2B5EF4-FFF2-40B4-BE49-F238E27FC236}">
                <a16:creationId xmlns:a16="http://schemas.microsoft.com/office/drawing/2014/main" id="{5DA1F2A8-4B68-DFCB-736E-A626E1EBFC96}"/>
              </a:ext>
            </a:extLst>
          </p:cNvPr>
          <p:cNvCxnSpPr>
            <a:cxnSpLocks/>
          </p:cNvCxnSpPr>
          <p:nvPr/>
        </p:nvCxnSpPr>
        <p:spPr>
          <a:xfrm flipH="1" flipV="1">
            <a:off x="9979582" y="3296203"/>
            <a:ext cx="104484" cy="29343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4007EB1B-7706-17BE-10FF-C9C4BC3D30D8}"/>
              </a:ext>
            </a:extLst>
          </p:cNvPr>
          <p:cNvCxnSpPr>
            <a:cxnSpLocks/>
          </p:cNvCxnSpPr>
          <p:nvPr/>
        </p:nvCxnSpPr>
        <p:spPr>
          <a:xfrm flipV="1">
            <a:off x="9370412" y="3352012"/>
            <a:ext cx="533864" cy="55186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F75F9B57-B1F0-A707-2CA9-11C860D59624}"/>
              </a:ext>
            </a:extLst>
          </p:cNvPr>
          <p:cNvSpPr txBox="1"/>
          <p:nvPr/>
        </p:nvSpPr>
        <p:spPr>
          <a:xfrm>
            <a:off x="8795804" y="3804274"/>
            <a:ext cx="938462"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8 years</a:t>
            </a:r>
          </a:p>
        </p:txBody>
      </p:sp>
      <p:sp>
        <p:nvSpPr>
          <p:cNvPr id="63" name="TextBox 62">
            <a:extLst>
              <a:ext uri="{FF2B5EF4-FFF2-40B4-BE49-F238E27FC236}">
                <a16:creationId xmlns:a16="http://schemas.microsoft.com/office/drawing/2014/main" id="{707AC6AB-A2C6-7131-C396-1A2BF625CD8B}"/>
              </a:ext>
            </a:extLst>
          </p:cNvPr>
          <p:cNvSpPr txBox="1"/>
          <p:nvPr/>
        </p:nvSpPr>
        <p:spPr>
          <a:xfrm>
            <a:off x="9868312" y="3516128"/>
            <a:ext cx="938462"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6 years</a:t>
            </a:r>
          </a:p>
        </p:txBody>
      </p:sp>
      <p:sp>
        <p:nvSpPr>
          <p:cNvPr id="69" name="TextBox 68">
            <a:extLst>
              <a:ext uri="{FF2B5EF4-FFF2-40B4-BE49-F238E27FC236}">
                <a16:creationId xmlns:a16="http://schemas.microsoft.com/office/drawing/2014/main" id="{6745F310-9BD6-EC19-A5FC-34AEBF51A3A2}"/>
              </a:ext>
            </a:extLst>
          </p:cNvPr>
          <p:cNvSpPr txBox="1"/>
          <p:nvPr/>
        </p:nvSpPr>
        <p:spPr>
          <a:xfrm>
            <a:off x="9506185" y="3876889"/>
            <a:ext cx="134980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i="0" u="none" strike="noStrike" kern="1200" cap="none" spc="0" normalizeH="0" baseline="0" noProof="0" dirty="0">
                <a:ln>
                  <a:noFill/>
                </a:ln>
                <a:solidFill>
                  <a:srgbClr val="0000FF"/>
                </a:solidFill>
                <a:effectLst/>
                <a:uLnTx/>
                <a:uFillTx/>
                <a:latin typeface="Calibri" panose="020F0502020204030204"/>
                <a:ea typeface="+mn-ea"/>
                <a:cs typeface="+mn-cs"/>
              </a:rPr>
              <a:t>decadal timescale</a:t>
            </a:r>
          </a:p>
        </p:txBody>
      </p:sp>
      <p:sp>
        <p:nvSpPr>
          <p:cNvPr id="70" name="TextBox 69">
            <a:extLst>
              <a:ext uri="{FF2B5EF4-FFF2-40B4-BE49-F238E27FC236}">
                <a16:creationId xmlns:a16="http://schemas.microsoft.com/office/drawing/2014/main" id="{6943C751-7CA5-991B-3B47-A8DA34FF8B4A}"/>
              </a:ext>
            </a:extLst>
          </p:cNvPr>
          <p:cNvSpPr txBox="1"/>
          <p:nvPr/>
        </p:nvSpPr>
        <p:spPr>
          <a:xfrm>
            <a:off x="7882469" y="1149314"/>
            <a:ext cx="1142132"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i="0" u="none" strike="noStrike" kern="1200" cap="none" spc="0" normalizeH="0" baseline="0" noProof="0" dirty="0">
                <a:ln>
                  <a:noFill/>
                </a:ln>
                <a:solidFill>
                  <a:srgbClr val="0000FF"/>
                </a:solidFill>
                <a:effectLst/>
                <a:uLnTx/>
                <a:uFillTx/>
                <a:latin typeface="Calibri" panose="020F0502020204030204"/>
                <a:ea typeface="+mn-ea"/>
                <a:cs typeface="+mn-cs"/>
              </a:rPr>
              <a:t>long timescale</a:t>
            </a:r>
          </a:p>
        </p:txBody>
      </p:sp>
      <p:sp>
        <p:nvSpPr>
          <p:cNvPr id="71" name="TextBox 70">
            <a:extLst>
              <a:ext uri="{FF2B5EF4-FFF2-40B4-BE49-F238E27FC236}">
                <a16:creationId xmlns:a16="http://schemas.microsoft.com/office/drawing/2014/main" id="{D355F35E-B8B7-0381-36F2-63B611012487}"/>
              </a:ext>
            </a:extLst>
          </p:cNvPr>
          <p:cNvSpPr txBox="1"/>
          <p:nvPr/>
        </p:nvSpPr>
        <p:spPr>
          <a:xfrm>
            <a:off x="11015592" y="4596585"/>
            <a:ext cx="112309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i="0" u="none" strike="noStrike" kern="1200" cap="none" spc="0" normalizeH="0" baseline="0" noProof="0" dirty="0">
                <a:ln>
                  <a:noFill/>
                </a:ln>
                <a:solidFill>
                  <a:srgbClr val="0000FF"/>
                </a:solidFill>
                <a:effectLst/>
                <a:uLnTx/>
                <a:uFillTx/>
                <a:latin typeface="Calibri" panose="020F0502020204030204"/>
                <a:ea typeface="+mn-ea"/>
                <a:cs typeface="+mn-cs"/>
              </a:rPr>
              <a:t>diurnal timescale</a:t>
            </a:r>
          </a:p>
        </p:txBody>
      </p:sp>
      <p:sp>
        <p:nvSpPr>
          <p:cNvPr id="73" name="TextBox 72">
            <a:extLst>
              <a:ext uri="{FF2B5EF4-FFF2-40B4-BE49-F238E27FC236}">
                <a16:creationId xmlns:a16="http://schemas.microsoft.com/office/drawing/2014/main" id="{FFE44A4E-3667-4931-6E7E-A4EA4F4681EC}"/>
              </a:ext>
            </a:extLst>
          </p:cNvPr>
          <p:cNvSpPr txBox="1"/>
          <p:nvPr/>
        </p:nvSpPr>
        <p:spPr>
          <a:xfrm>
            <a:off x="2587313" y="5810154"/>
            <a:ext cx="3835602" cy="70788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rPr>
              <a:t>S.A. Triana with Kore (open source)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prstClr val="black"/>
                </a:solidFill>
                <a:latin typeface="Calibri" panose="020F0502020204030204"/>
              </a:rPr>
              <a:t>Similar to Luo and Jackson 2022</a:t>
            </a:r>
            <a:endParaRPr kumimoji="0" lang="en-US" sz="2000" b="0" i="0" u="none" strike="noStrike" kern="1200" cap="none" spc="0" normalizeH="0" baseline="0" noProof="0" dirty="0">
              <a:ln>
                <a:noFill/>
              </a:ln>
              <a:solidFill>
                <a:prstClr val="black"/>
              </a:solidFill>
              <a:effectLst/>
              <a:uLnTx/>
              <a:uFillTx/>
              <a:latin typeface="Calibri" panose="020F0502020204030204"/>
            </a:endParaRPr>
          </a:p>
        </p:txBody>
      </p:sp>
      <p:sp>
        <p:nvSpPr>
          <p:cNvPr id="22" name="TextBox 21">
            <a:extLst>
              <a:ext uri="{FF2B5EF4-FFF2-40B4-BE49-F238E27FC236}">
                <a16:creationId xmlns:a16="http://schemas.microsoft.com/office/drawing/2014/main" id="{F42CF7EC-D8B9-1B0F-EDFD-F1891514B28C}"/>
              </a:ext>
            </a:extLst>
          </p:cNvPr>
          <p:cNvSpPr txBox="1"/>
          <p:nvPr/>
        </p:nvSpPr>
        <p:spPr>
          <a:xfrm>
            <a:off x="5814356" y="4402500"/>
            <a:ext cx="2068113"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ED7D31"/>
                </a:solidFill>
                <a:effectLst/>
                <a:uLnTx/>
                <a:uFillTx/>
                <a:latin typeface="Calibri" panose="020F0502020204030204"/>
                <a:ea typeface="+mn-ea"/>
                <a:cs typeface="+mn-cs"/>
              </a:rPr>
              <a:t>possible stratified layer at the top of the core</a:t>
            </a:r>
          </a:p>
        </p:txBody>
      </p:sp>
    </p:spTree>
    <p:extLst>
      <p:ext uri="{BB962C8B-B14F-4D97-AF65-F5344CB8AC3E}">
        <p14:creationId xmlns:p14="http://schemas.microsoft.com/office/powerpoint/2010/main" val="193781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59"/>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62"/>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6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63"/>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60"/>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70"/>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6" grpId="0" animBg="1"/>
      <p:bldP spid="27" grpId="0" animBg="1"/>
      <p:bldP spid="50" grpId="0"/>
      <p:bldP spid="51" grpId="0" animBg="1"/>
      <p:bldP spid="52" grpId="0"/>
      <p:bldP spid="53" grpId="0" animBg="1"/>
      <p:bldP spid="54" grpId="0"/>
      <p:bldP spid="55" grpId="0" animBg="1"/>
      <p:bldP spid="56" grpId="0"/>
      <p:bldP spid="59" grpId="0"/>
      <p:bldP spid="62" grpId="0"/>
      <p:bldP spid="63" grpId="0"/>
      <p:bldP spid="69" grpId="0"/>
      <p:bldP spid="70" grpId="0"/>
      <p:bldP spid="71" grpId="0"/>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7888" y="792654"/>
            <a:ext cx="3200406" cy="5486411"/>
          </a:xfrm>
          <a:prstGeom prst="rect">
            <a:avLst/>
          </a:prstGeom>
        </p:spPr>
      </p:pic>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0205" y="807371"/>
            <a:ext cx="3200406" cy="5486411"/>
          </a:xfrm>
          <a:prstGeom prst="rect">
            <a:avLst/>
          </a:prstGeom>
        </p:spPr>
      </p:pic>
      <p:sp>
        <p:nvSpPr>
          <p:cNvPr id="2" name="Title 1"/>
          <p:cNvSpPr txBox="1">
            <a:spLocks/>
          </p:cNvSpPr>
          <p:nvPr/>
        </p:nvSpPr>
        <p:spPr>
          <a:xfrm>
            <a:off x="142568" y="52302"/>
            <a:ext cx="12049432" cy="912497"/>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8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C00000"/>
                </a:solidFill>
                <a:effectLst/>
                <a:uLnTx/>
                <a:uFillTx/>
                <a:latin typeface="Calibri" panose="020F0502020204030204"/>
                <a:ea typeface="+mj-ea"/>
                <a:cs typeface="+mj-cs"/>
              </a:rPr>
              <a:t>Core modes associated with these timescales</a:t>
            </a:r>
          </a:p>
          <a:p>
            <a:pPr marL="0" marR="0" lvl="0" indent="0" algn="ctr" defTabSz="914400" rtl="0" eaLnBrk="1" fontAlgn="auto" latinLnBrk="0" hangingPunct="1">
              <a:lnSpc>
                <a:spcPct val="12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0000FF"/>
                </a:solidFill>
                <a:effectLst/>
                <a:uLnTx/>
                <a:uFillTx/>
                <a:latin typeface="Calibri" panose="020F0502020204030204"/>
                <a:ea typeface="+mj-ea"/>
                <a:cs typeface="+mj-cs"/>
              </a:rPr>
              <a:t>Z-axisymmetric (m=0) </a:t>
            </a:r>
            <a:r>
              <a:rPr kumimoji="0" lang="en-US" sz="4000" b="1" i="0" u="none" strike="noStrike" kern="1200" cap="none" spc="0" normalizeH="0" baseline="0" noProof="0" dirty="0">
                <a:ln>
                  <a:noFill/>
                </a:ln>
                <a:solidFill>
                  <a:srgbClr val="0000FF"/>
                </a:solidFill>
                <a:effectLst/>
                <a:uLnTx/>
                <a:uFillTx/>
                <a:latin typeface="Calibri" panose="020F0502020204030204"/>
                <a:ea typeface="+mj-ea"/>
                <a:cs typeface="+mj-cs"/>
                <a:sym typeface="Wingdings 3" panose="05040102010807070707" pitchFamily="18" charset="2"/>
              </a:rPr>
              <a:t> LOD</a:t>
            </a:r>
            <a:endParaRPr kumimoji="0" lang="en-US" sz="4000" b="1" i="0" u="none" strike="noStrike" kern="1200" cap="none" spc="0" normalizeH="0" baseline="0" noProof="0" dirty="0">
              <a:ln>
                <a:noFill/>
              </a:ln>
              <a:solidFill>
                <a:srgbClr val="0000FF"/>
              </a:solidFill>
              <a:effectLst/>
              <a:uLnTx/>
              <a:uFillTx/>
              <a:latin typeface="Calibri" panose="020F0502020204030204"/>
              <a:ea typeface="+mj-ea"/>
              <a:cs typeface="+mj-cs"/>
            </a:endParaRPr>
          </a:p>
        </p:txBody>
      </p:sp>
      <p:sp>
        <p:nvSpPr>
          <p:cNvPr id="17" name="TextBox 16"/>
          <p:cNvSpPr txBox="1"/>
          <p:nvPr/>
        </p:nvSpPr>
        <p:spPr>
          <a:xfrm>
            <a:off x="239566" y="4717857"/>
            <a:ext cx="2586355" cy="152349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100" b="1" dirty="0">
                <a:solidFill>
                  <a:srgbClr val="0000FF"/>
                </a:solidFill>
                <a:latin typeface="Calibri" panose="020F0502020204030204"/>
                <a:ea typeface="+mj-ea"/>
                <a:cs typeface="+mj-cs"/>
              </a:rPr>
              <a:t>S.A. Triana &amp; F. Seuren with Kore</a:t>
            </a:r>
          </a:p>
        </p:txBody>
      </p:sp>
      <p:pic>
        <p:nvPicPr>
          <p:cNvPr id="28" name="Picture 2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52798" y="807371"/>
            <a:ext cx="3200406" cy="5486411"/>
          </a:xfrm>
          <a:prstGeom prst="rect">
            <a:avLst/>
          </a:prstGeom>
        </p:spPr>
      </p:pic>
      <p:sp>
        <p:nvSpPr>
          <p:cNvPr id="29" name="TextBox 28"/>
          <p:cNvSpPr txBox="1"/>
          <p:nvPr/>
        </p:nvSpPr>
        <p:spPr>
          <a:xfrm>
            <a:off x="1162861" y="2696495"/>
            <a:ext cx="1419748" cy="569387"/>
          </a:xfrm>
          <a:prstGeom prst="rect">
            <a:avLst/>
          </a:prstGeom>
          <a:noFill/>
        </p:spPr>
        <p:txBody>
          <a:bodyPr wrap="none" rtlCol="0">
            <a:spAutoFit/>
          </a:bodyPr>
          <a:lstStyle/>
          <a:p>
            <a:r>
              <a:rPr lang="en-US" sz="3100" b="1" dirty="0">
                <a:solidFill>
                  <a:srgbClr val="C00000"/>
                </a:solidFill>
                <a:latin typeface="Calibri" panose="020F0502020204030204"/>
                <a:ea typeface="+mj-ea"/>
                <a:cs typeface="+mj-cs"/>
              </a:rPr>
              <a:t>Inviscid</a:t>
            </a:r>
          </a:p>
        </p:txBody>
      </p:sp>
      <p:sp>
        <p:nvSpPr>
          <p:cNvPr id="30" name="TextBox 29"/>
          <p:cNvSpPr txBox="1"/>
          <p:nvPr/>
        </p:nvSpPr>
        <p:spPr>
          <a:xfrm>
            <a:off x="4406897" y="3822017"/>
            <a:ext cx="1378583" cy="569387"/>
          </a:xfrm>
          <a:prstGeom prst="rect">
            <a:avLst/>
          </a:prstGeom>
          <a:noFill/>
        </p:spPr>
        <p:txBody>
          <a:bodyPr wrap="none" rtlCol="0">
            <a:spAutoFit/>
          </a:bodyPr>
          <a:lstStyle/>
          <a:p>
            <a:r>
              <a:rPr lang="en-US" sz="3100" b="1" dirty="0">
                <a:solidFill>
                  <a:srgbClr val="C00000"/>
                </a:solidFill>
                <a:latin typeface="Calibri" panose="020F0502020204030204"/>
                <a:ea typeface="+mj-ea"/>
                <a:cs typeface="+mj-cs"/>
              </a:rPr>
              <a:t>viscous</a:t>
            </a:r>
          </a:p>
        </p:txBody>
      </p:sp>
      <p:sp>
        <p:nvSpPr>
          <p:cNvPr id="31" name="TextBox 30"/>
          <p:cNvSpPr txBox="1"/>
          <p:nvPr/>
        </p:nvSpPr>
        <p:spPr>
          <a:xfrm>
            <a:off x="7080081" y="3152603"/>
            <a:ext cx="2340265" cy="2477601"/>
          </a:xfrm>
          <a:prstGeom prst="rect">
            <a:avLst/>
          </a:prstGeom>
          <a:noFill/>
        </p:spPr>
        <p:txBody>
          <a:bodyPr wrap="square" rtlCol="0">
            <a:spAutoFit/>
          </a:bodyPr>
          <a:lstStyle/>
          <a:p>
            <a:r>
              <a:rPr lang="en-US" sz="3100" b="1" dirty="0">
                <a:solidFill>
                  <a:srgbClr val="C00000"/>
                </a:solidFill>
                <a:latin typeface="Calibri" panose="020F0502020204030204"/>
                <a:ea typeface="+mj-ea"/>
                <a:cs typeface="+mj-cs"/>
              </a:rPr>
              <a:t>Viscous</a:t>
            </a:r>
          </a:p>
          <a:p>
            <a:r>
              <a:rPr lang="en-US" sz="3100" b="1" dirty="0">
                <a:solidFill>
                  <a:schemeClr val="accent2"/>
                </a:solidFill>
                <a:latin typeface="Calibri" panose="020F0502020204030204"/>
                <a:ea typeface="+mj-ea"/>
                <a:cs typeface="+mj-cs"/>
              </a:rPr>
              <a:t>+ thin stratified layer in the core</a:t>
            </a:r>
          </a:p>
        </p:txBody>
      </p:sp>
      <p:pic>
        <p:nvPicPr>
          <p:cNvPr id="26" name="Picture 2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764184"/>
            <a:ext cx="3745471" cy="3745471"/>
          </a:xfrm>
          <a:prstGeom prst="rect">
            <a:avLst/>
          </a:prstGeom>
        </p:spPr>
      </p:pic>
      <p:sp>
        <p:nvSpPr>
          <p:cNvPr id="33" name="TextBox 32"/>
          <p:cNvSpPr txBox="1"/>
          <p:nvPr/>
        </p:nvSpPr>
        <p:spPr>
          <a:xfrm>
            <a:off x="9835336" y="3128030"/>
            <a:ext cx="2340265" cy="2477601"/>
          </a:xfrm>
          <a:prstGeom prst="rect">
            <a:avLst/>
          </a:prstGeom>
          <a:noFill/>
        </p:spPr>
        <p:txBody>
          <a:bodyPr wrap="square" rtlCol="0">
            <a:spAutoFit/>
          </a:bodyPr>
          <a:lstStyle/>
          <a:p>
            <a:r>
              <a:rPr lang="en-US" sz="3100" b="1" dirty="0">
                <a:solidFill>
                  <a:srgbClr val="C00000"/>
                </a:solidFill>
                <a:latin typeface="Calibri" panose="020F0502020204030204"/>
                <a:ea typeface="+mj-ea"/>
                <a:cs typeface="+mj-cs"/>
              </a:rPr>
              <a:t>Viscous</a:t>
            </a:r>
          </a:p>
          <a:p>
            <a:r>
              <a:rPr lang="en-US" sz="3100" b="1" dirty="0">
                <a:solidFill>
                  <a:schemeClr val="accent2"/>
                </a:solidFill>
                <a:latin typeface="Calibri" panose="020F0502020204030204"/>
                <a:ea typeface="+mj-ea"/>
                <a:cs typeface="+mj-cs"/>
              </a:rPr>
              <a:t>+ thick stratified layer in the core</a:t>
            </a:r>
          </a:p>
        </p:txBody>
      </p:sp>
      <p:sp>
        <p:nvSpPr>
          <p:cNvPr id="3" name="TextBox 2"/>
          <p:cNvSpPr txBox="1"/>
          <p:nvPr/>
        </p:nvSpPr>
        <p:spPr>
          <a:xfrm flipH="1">
            <a:off x="8250212" y="1192275"/>
            <a:ext cx="2504873" cy="1015663"/>
          </a:xfrm>
          <a:prstGeom prst="rect">
            <a:avLst/>
          </a:prstGeom>
          <a:solidFill>
            <a:schemeClr val="bg1"/>
          </a:solidFill>
        </p:spPr>
        <p:txBody>
          <a:bodyPr wrap="square" rtlCol="0">
            <a:spAutoFit/>
          </a:bodyPr>
          <a:lstStyle/>
          <a:p>
            <a:pPr algn="ctr"/>
            <a:r>
              <a:rPr lang="en-US" sz="3000" b="1" dirty="0">
                <a:solidFill>
                  <a:schemeClr val="accent2"/>
                </a:solidFill>
              </a:rPr>
              <a:t>Below the dashed line!!!</a:t>
            </a:r>
          </a:p>
        </p:txBody>
      </p:sp>
      <p:sp>
        <p:nvSpPr>
          <p:cNvPr id="18" name="TextBox 17"/>
          <p:cNvSpPr txBox="1"/>
          <p:nvPr/>
        </p:nvSpPr>
        <p:spPr>
          <a:xfrm>
            <a:off x="200732" y="2790934"/>
            <a:ext cx="3247699" cy="830997"/>
          </a:xfrm>
          <a:prstGeom prst="rect">
            <a:avLst/>
          </a:prstGeom>
          <a:noFill/>
        </p:spPr>
        <p:txBody>
          <a:bodyPr wrap="square" rtlCol="0">
            <a:spAutoFit/>
          </a:bodyPr>
          <a:lstStyle/>
          <a:p>
            <a:pPr algn="ctr"/>
            <a:r>
              <a:rPr lang="en-US" sz="2400" b="1" i="1" dirty="0">
                <a:solidFill>
                  <a:srgbClr val="0D72A8"/>
                </a:solidFill>
              </a:rPr>
              <a:t>Inviscid fluid immersed in a magnetic field</a:t>
            </a:r>
          </a:p>
        </p:txBody>
      </p:sp>
      <p:pic>
        <p:nvPicPr>
          <p:cNvPr id="5" name="Picture 23">
            <a:extLst>
              <a:ext uri="{FF2B5EF4-FFF2-40B4-BE49-F238E27FC236}">
                <a16:creationId xmlns:a16="http://schemas.microsoft.com/office/drawing/2014/main" id="{D8F10964-6044-4656-5376-745EACFD0F5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401304" y="5354004"/>
            <a:ext cx="1643872" cy="1237606"/>
          </a:xfrm>
          <a:prstGeom prst="rect">
            <a:avLst/>
          </a:prstGeom>
        </p:spPr>
      </p:pic>
    </p:spTree>
    <p:extLst>
      <p:ext uri="{BB962C8B-B14F-4D97-AF65-F5344CB8AC3E}">
        <p14:creationId xmlns:p14="http://schemas.microsoft.com/office/powerpoint/2010/main" val="3497801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F64FC-0B92-3545-8A0F-5FEEC426ACC1}"/>
              </a:ext>
            </a:extLst>
          </p:cNvPr>
          <p:cNvSpPr>
            <a:spLocks noGrp="1"/>
          </p:cNvSpPr>
          <p:nvPr>
            <p:ph type="title"/>
          </p:nvPr>
        </p:nvSpPr>
        <p:spPr/>
        <p:txBody>
          <a:bodyPr/>
          <a:lstStyle/>
          <a:p>
            <a:r>
              <a:rPr lang="en-US" dirty="0"/>
              <a:t>4. The 6-year cycle is everywhere</a:t>
            </a:r>
            <a:endParaRPr lang="fr-FR" dirty="0"/>
          </a:p>
        </p:txBody>
      </p:sp>
      <p:pic>
        <p:nvPicPr>
          <p:cNvPr id="4" name="Picture 3">
            <a:extLst>
              <a:ext uri="{FF2B5EF4-FFF2-40B4-BE49-F238E27FC236}">
                <a16:creationId xmlns:a16="http://schemas.microsoft.com/office/drawing/2014/main" id="{411A37B3-40BD-E5A2-5ADA-2F8E4893BBB6}"/>
              </a:ext>
            </a:extLst>
          </p:cNvPr>
          <p:cNvPicPr>
            <a:picLocks noChangeAspect="1"/>
          </p:cNvPicPr>
          <p:nvPr/>
        </p:nvPicPr>
        <p:blipFill>
          <a:blip r:embed="rId2"/>
          <a:srcRect t="9985"/>
          <a:stretch/>
        </p:blipFill>
        <p:spPr>
          <a:xfrm>
            <a:off x="-1" y="1690688"/>
            <a:ext cx="4702629" cy="2726933"/>
          </a:xfrm>
          <a:prstGeom prst="rect">
            <a:avLst/>
          </a:prstGeom>
        </p:spPr>
      </p:pic>
      <p:pic>
        <p:nvPicPr>
          <p:cNvPr id="6" name="Picture 5">
            <a:extLst>
              <a:ext uri="{FF2B5EF4-FFF2-40B4-BE49-F238E27FC236}">
                <a16:creationId xmlns:a16="http://schemas.microsoft.com/office/drawing/2014/main" id="{692A9284-583A-39F8-D092-119DFFAFAD42}"/>
              </a:ext>
            </a:extLst>
          </p:cNvPr>
          <p:cNvPicPr>
            <a:picLocks noChangeAspect="1"/>
          </p:cNvPicPr>
          <p:nvPr/>
        </p:nvPicPr>
        <p:blipFill>
          <a:blip r:embed="rId3"/>
          <a:srcRect t="18617"/>
          <a:stretch/>
        </p:blipFill>
        <p:spPr>
          <a:xfrm>
            <a:off x="0" y="4727714"/>
            <a:ext cx="5058672" cy="2030940"/>
          </a:xfrm>
          <a:prstGeom prst="rect">
            <a:avLst/>
          </a:prstGeom>
        </p:spPr>
      </p:pic>
      <p:pic>
        <p:nvPicPr>
          <p:cNvPr id="8" name="Picture 7">
            <a:extLst>
              <a:ext uri="{FF2B5EF4-FFF2-40B4-BE49-F238E27FC236}">
                <a16:creationId xmlns:a16="http://schemas.microsoft.com/office/drawing/2014/main" id="{3F76F646-F2A4-7E00-BF5D-B7CB8013DE0C}"/>
              </a:ext>
            </a:extLst>
          </p:cNvPr>
          <p:cNvPicPr>
            <a:picLocks noChangeAspect="1"/>
          </p:cNvPicPr>
          <p:nvPr/>
        </p:nvPicPr>
        <p:blipFill>
          <a:blip r:embed="rId4"/>
          <a:stretch>
            <a:fillRect/>
          </a:stretch>
        </p:blipFill>
        <p:spPr>
          <a:xfrm>
            <a:off x="5178885" y="1658105"/>
            <a:ext cx="2832825" cy="2819029"/>
          </a:xfrm>
          <a:prstGeom prst="rect">
            <a:avLst/>
          </a:prstGeom>
        </p:spPr>
      </p:pic>
      <p:sp>
        <p:nvSpPr>
          <p:cNvPr id="9" name="TextBox 8">
            <a:extLst>
              <a:ext uri="{FF2B5EF4-FFF2-40B4-BE49-F238E27FC236}">
                <a16:creationId xmlns:a16="http://schemas.microsoft.com/office/drawing/2014/main" id="{5591EF7B-956E-04F9-1DD0-B3BA9EAF9359}"/>
              </a:ext>
            </a:extLst>
          </p:cNvPr>
          <p:cNvSpPr txBox="1"/>
          <p:nvPr/>
        </p:nvSpPr>
        <p:spPr>
          <a:xfrm>
            <a:off x="1404259" y="1321356"/>
            <a:ext cx="2191497" cy="400110"/>
          </a:xfrm>
          <a:prstGeom prst="rect">
            <a:avLst/>
          </a:prstGeom>
          <a:noFill/>
        </p:spPr>
        <p:txBody>
          <a:bodyPr wrap="none" rtlCol="0">
            <a:spAutoFit/>
          </a:bodyPr>
          <a:lstStyle/>
          <a:p>
            <a:r>
              <a:rPr lang="en-US" sz="2000" b="1" dirty="0">
                <a:solidFill>
                  <a:srgbClr val="C00000"/>
                </a:solidFill>
              </a:rPr>
              <a:t>Sea level change </a:t>
            </a:r>
            <a:endParaRPr lang="fr-FR" sz="2000" b="1" dirty="0">
              <a:solidFill>
                <a:srgbClr val="C00000"/>
              </a:solidFill>
            </a:endParaRPr>
          </a:p>
        </p:txBody>
      </p:sp>
      <p:sp>
        <p:nvSpPr>
          <p:cNvPr id="10" name="TextBox 9">
            <a:extLst>
              <a:ext uri="{FF2B5EF4-FFF2-40B4-BE49-F238E27FC236}">
                <a16:creationId xmlns:a16="http://schemas.microsoft.com/office/drawing/2014/main" id="{45AACCBC-74C6-2AC1-F334-8D4ABB5D41D9}"/>
              </a:ext>
            </a:extLst>
          </p:cNvPr>
          <p:cNvSpPr txBox="1"/>
          <p:nvPr/>
        </p:nvSpPr>
        <p:spPr>
          <a:xfrm>
            <a:off x="1176541" y="4462517"/>
            <a:ext cx="2598084" cy="400110"/>
          </a:xfrm>
          <a:prstGeom prst="rect">
            <a:avLst/>
          </a:prstGeom>
          <a:noFill/>
        </p:spPr>
        <p:txBody>
          <a:bodyPr wrap="none" rtlCol="0">
            <a:spAutoFit/>
          </a:bodyPr>
          <a:lstStyle/>
          <a:p>
            <a:r>
              <a:rPr lang="en-US" sz="2000" b="1" dirty="0">
                <a:solidFill>
                  <a:srgbClr val="C00000"/>
                </a:solidFill>
              </a:rPr>
              <a:t>Surface temperature</a:t>
            </a:r>
            <a:endParaRPr lang="fr-FR" sz="2000" b="1" dirty="0">
              <a:solidFill>
                <a:srgbClr val="C00000"/>
              </a:solidFill>
            </a:endParaRPr>
          </a:p>
        </p:txBody>
      </p:sp>
      <p:sp>
        <p:nvSpPr>
          <p:cNvPr id="11" name="TextBox 10">
            <a:extLst>
              <a:ext uri="{FF2B5EF4-FFF2-40B4-BE49-F238E27FC236}">
                <a16:creationId xmlns:a16="http://schemas.microsoft.com/office/drawing/2014/main" id="{AA406EAB-E0E2-6417-53DD-B7C5FF41502F}"/>
              </a:ext>
            </a:extLst>
          </p:cNvPr>
          <p:cNvSpPr txBox="1"/>
          <p:nvPr/>
        </p:nvSpPr>
        <p:spPr>
          <a:xfrm>
            <a:off x="4819682" y="1290578"/>
            <a:ext cx="3551229" cy="400110"/>
          </a:xfrm>
          <a:prstGeom prst="rect">
            <a:avLst/>
          </a:prstGeom>
          <a:noFill/>
        </p:spPr>
        <p:txBody>
          <a:bodyPr wrap="none" rtlCol="0">
            <a:spAutoFit/>
          </a:bodyPr>
          <a:lstStyle/>
          <a:p>
            <a:r>
              <a:rPr lang="en-US" sz="2000" b="1" dirty="0">
                <a:solidFill>
                  <a:srgbClr val="C00000"/>
                </a:solidFill>
              </a:rPr>
              <a:t>Hydrology and precipitations</a:t>
            </a:r>
            <a:endParaRPr lang="fr-FR" sz="2000" b="1" dirty="0">
              <a:solidFill>
                <a:srgbClr val="C00000"/>
              </a:solidFill>
            </a:endParaRPr>
          </a:p>
        </p:txBody>
      </p:sp>
      <p:pic>
        <p:nvPicPr>
          <p:cNvPr id="13" name="Picture 12">
            <a:extLst>
              <a:ext uri="{FF2B5EF4-FFF2-40B4-BE49-F238E27FC236}">
                <a16:creationId xmlns:a16="http://schemas.microsoft.com/office/drawing/2014/main" id="{E2C41BFE-AF2C-B13E-3F33-4B8A6FB89283}"/>
              </a:ext>
            </a:extLst>
          </p:cNvPr>
          <p:cNvPicPr>
            <a:picLocks noChangeAspect="1"/>
          </p:cNvPicPr>
          <p:nvPr/>
        </p:nvPicPr>
        <p:blipFill>
          <a:blip r:embed="rId5"/>
          <a:stretch>
            <a:fillRect/>
          </a:stretch>
        </p:blipFill>
        <p:spPr>
          <a:xfrm>
            <a:off x="5058672" y="4727714"/>
            <a:ext cx="7065725" cy="2030940"/>
          </a:xfrm>
          <a:prstGeom prst="rect">
            <a:avLst/>
          </a:prstGeom>
        </p:spPr>
      </p:pic>
      <p:sp>
        <p:nvSpPr>
          <p:cNvPr id="14" name="TextBox 13">
            <a:extLst>
              <a:ext uri="{FF2B5EF4-FFF2-40B4-BE49-F238E27FC236}">
                <a16:creationId xmlns:a16="http://schemas.microsoft.com/office/drawing/2014/main" id="{725EE67F-5822-5997-123D-6A562BE2EDE0}"/>
              </a:ext>
            </a:extLst>
          </p:cNvPr>
          <p:cNvSpPr txBox="1"/>
          <p:nvPr/>
        </p:nvSpPr>
        <p:spPr>
          <a:xfrm>
            <a:off x="7719851" y="4614532"/>
            <a:ext cx="2226892" cy="400110"/>
          </a:xfrm>
          <a:prstGeom prst="rect">
            <a:avLst/>
          </a:prstGeom>
          <a:noFill/>
        </p:spPr>
        <p:txBody>
          <a:bodyPr wrap="none" rtlCol="0">
            <a:spAutoFit/>
          </a:bodyPr>
          <a:lstStyle/>
          <a:p>
            <a:r>
              <a:rPr lang="en-US" sz="2000" b="1" dirty="0">
                <a:solidFill>
                  <a:srgbClr val="C00000"/>
                </a:solidFill>
              </a:rPr>
              <a:t>Heat in the ocean</a:t>
            </a:r>
            <a:endParaRPr lang="fr-FR" sz="2000" b="1" dirty="0">
              <a:solidFill>
                <a:srgbClr val="C00000"/>
              </a:solidFill>
            </a:endParaRPr>
          </a:p>
        </p:txBody>
      </p:sp>
      <p:pic>
        <p:nvPicPr>
          <p:cNvPr id="16" name="Picture 15">
            <a:extLst>
              <a:ext uri="{FF2B5EF4-FFF2-40B4-BE49-F238E27FC236}">
                <a16:creationId xmlns:a16="http://schemas.microsoft.com/office/drawing/2014/main" id="{7786DDAC-B602-E110-C40B-1849305D3C82}"/>
              </a:ext>
            </a:extLst>
          </p:cNvPr>
          <p:cNvPicPr>
            <a:picLocks noChangeAspect="1"/>
          </p:cNvPicPr>
          <p:nvPr/>
        </p:nvPicPr>
        <p:blipFill>
          <a:blip r:embed="rId6"/>
          <a:stretch>
            <a:fillRect/>
          </a:stretch>
        </p:blipFill>
        <p:spPr>
          <a:xfrm>
            <a:off x="8487967" y="2973357"/>
            <a:ext cx="3352770" cy="1489160"/>
          </a:xfrm>
          <a:prstGeom prst="rect">
            <a:avLst/>
          </a:prstGeom>
        </p:spPr>
      </p:pic>
      <p:sp>
        <p:nvSpPr>
          <p:cNvPr id="17" name="TextBox 16">
            <a:extLst>
              <a:ext uri="{FF2B5EF4-FFF2-40B4-BE49-F238E27FC236}">
                <a16:creationId xmlns:a16="http://schemas.microsoft.com/office/drawing/2014/main" id="{4F5982A3-A329-3BD2-317D-8DC28772C466}"/>
              </a:ext>
            </a:extLst>
          </p:cNvPr>
          <p:cNvSpPr txBox="1"/>
          <p:nvPr/>
        </p:nvSpPr>
        <p:spPr>
          <a:xfrm>
            <a:off x="8444055" y="2573247"/>
            <a:ext cx="3005375" cy="400110"/>
          </a:xfrm>
          <a:prstGeom prst="rect">
            <a:avLst/>
          </a:prstGeom>
          <a:noFill/>
        </p:spPr>
        <p:txBody>
          <a:bodyPr wrap="none" rtlCol="0">
            <a:spAutoFit/>
          </a:bodyPr>
          <a:lstStyle/>
          <a:p>
            <a:r>
              <a:rPr lang="en-US" sz="2000" b="1" dirty="0">
                <a:solidFill>
                  <a:srgbClr val="C00000"/>
                </a:solidFill>
              </a:rPr>
              <a:t>Atmospheric circulation</a:t>
            </a:r>
            <a:endParaRPr lang="fr-FR" sz="2000" b="1" dirty="0">
              <a:solidFill>
                <a:srgbClr val="C00000"/>
              </a:solidFill>
            </a:endParaRPr>
          </a:p>
        </p:txBody>
      </p:sp>
      <p:sp>
        <p:nvSpPr>
          <p:cNvPr id="18" name="TextBox 17">
            <a:extLst>
              <a:ext uri="{FF2B5EF4-FFF2-40B4-BE49-F238E27FC236}">
                <a16:creationId xmlns:a16="http://schemas.microsoft.com/office/drawing/2014/main" id="{19E2C379-8ACF-DD6D-2C32-D62811E96D68}"/>
              </a:ext>
            </a:extLst>
          </p:cNvPr>
          <p:cNvSpPr txBox="1"/>
          <p:nvPr/>
        </p:nvSpPr>
        <p:spPr>
          <a:xfrm>
            <a:off x="9131695" y="911270"/>
            <a:ext cx="1789336" cy="400110"/>
          </a:xfrm>
          <a:prstGeom prst="rect">
            <a:avLst/>
          </a:prstGeom>
          <a:noFill/>
          <a:ln>
            <a:solidFill>
              <a:srgbClr val="C00000"/>
            </a:solidFill>
          </a:ln>
        </p:spPr>
        <p:txBody>
          <a:bodyPr wrap="none" rtlCol="0">
            <a:spAutoFit/>
          </a:bodyPr>
          <a:lstStyle/>
          <a:p>
            <a:r>
              <a:rPr lang="en-US" sz="2000" b="1" dirty="0">
                <a:solidFill>
                  <a:srgbClr val="C00000"/>
                </a:solidFill>
              </a:rPr>
              <a:t>Earth rotation</a:t>
            </a:r>
            <a:endParaRPr lang="fr-FR" sz="2000" b="1" dirty="0">
              <a:solidFill>
                <a:srgbClr val="C00000"/>
              </a:solidFill>
            </a:endParaRPr>
          </a:p>
        </p:txBody>
      </p:sp>
      <p:sp>
        <p:nvSpPr>
          <p:cNvPr id="19" name="TextBox 18">
            <a:extLst>
              <a:ext uri="{FF2B5EF4-FFF2-40B4-BE49-F238E27FC236}">
                <a16:creationId xmlns:a16="http://schemas.microsoft.com/office/drawing/2014/main" id="{220C42B7-85F8-099F-C495-B1EDE233E824}"/>
              </a:ext>
            </a:extLst>
          </p:cNvPr>
          <p:cNvSpPr txBox="1"/>
          <p:nvPr/>
        </p:nvSpPr>
        <p:spPr>
          <a:xfrm>
            <a:off x="8487965" y="1438991"/>
            <a:ext cx="1789336" cy="1015663"/>
          </a:xfrm>
          <a:prstGeom prst="rect">
            <a:avLst/>
          </a:prstGeom>
          <a:noFill/>
          <a:ln>
            <a:solidFill>
              <a:srgbClr val="C00000"/>
            </a:solidFill>
          </a:ln>
        </p:spPr>
        <p:txBody>
          <a:bodyPr wrap="square" rtlCol="0">
            <a:spAutoFit/>
          </a:bodyPr>
          <a:lstStyle/>
          <a:p>
            <a:pPr algn="ctr"/>
            <a:r>
              <a:rPr lang="en-US" sz="2000" b="1" dirty="0">
                <a:solidFill>
                  <a:srgbClr val="C00000"/>
                </a:solidFill>
              </a:rPr>
              <a:t>Atmospheric angular momentum</a:t>
            </a:r>
            <a:endParaRPr lang="fr-FR" sz="2000" b="1" dirty="0">
              <a:solidFill>
                <a:srgbClr val="C00000"/>
              </a:solidFill>
            </a:endParaRPr>
          </a:p>
        </p:txBody>
      </p:sp>
      <p:sp>
        <p:nvSpPr>
          <p:cNvPr id="20" name="TextBox 19">
            <a:extLst>
              <a:ext uri="{FF2B5EF4-FFF2-40B4-BE49-F238E27FC236}">
                <a16:creationId xmlns:a16="http://schemas.microsoft.com/office/drawing/2014/main" id="{75F22E9A-E9FA-AB97-A190-F417371E7285}"/>
              </a:ext>
            </a:extLst>
          </p:cNvPr>
          <p:cNvSpPr txBox="1"/>
          <p:nvPr/>
        </p:nvSpPr>
        <p:spPr>
          <a:xfrm>
            <a:off x="10540394" y="1439226"/>
            <a:ext cx="1584003" cy="1015663"/>
          </a:xfrm>
          <a:prstGeom prst="rect">
            <a:avLst/>
          </a:prstGeom>
          <a:noFill/>
          <a:ln>
            <a:solidFill>
              <a:srgbClr val="C00000"/>
            </a:solidFill>
          </a:ln>
        </p:spPr>
        <p:txBody>
          <a:bodyPr wrap="square" rtlCol="0">
            <a:spAutoFit/>
          </a:bodyPr>
          <a:lstStyle/>
          <a:p>
            <a:pPr algn="ctr"/>
            <a:r>
              <a:rPr lang="en-US" sz="2000" b="1" dirty="0">
                <a:solidFill>
                  <a:srgbClr val="C00000"/>
                </a:solidFill>
              </a:rPr>
              <a:t>Core angular momentum</a:t>
            </a:r>
            <a:endParaRPr lang="fr-FR" sz="2000" b="1" dirty="0">
              <a:solidFill>
                <a:srgbClr val="C00000"/>
              </a:solidFill>
            </a:endParaRPr>
          </a:p>
        </p:txBody>
      </p:sp>
    </p:spTree>
    <p:extLst>
      <p:ext uri="{BB962C8B-B14F-4D97-AF65-F5344CB8AC3E}">
        <p14:creationId xmlns:p14="http://schemas.microsoft.com/office/powerpoint/2010/main" val="521662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4" grpId="0"/>
      <p:bldP spid="1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144</TotalTime>
  <Words>576</Words>
  <Application>Microsoft Office PowerPoint</Application>
  <PresentationFormat>Widescreen</PresentationFormat>
  <Paragraphs>107</Paragraphs>
  <Slides>11</Slides>
  <Notes>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11</vt:i4>
      </vt:variant>
    </vt:vector>
  </HeadingPairs>
  <TitlesOfParts>
    <vt:vector size="21" baseType="lpstr">
      <vt:lpstr>Aptos</vt:lpstr>
      <vt:lpstr>Aptos Display</vt:lpstr>
      <vt:lpstr>Arial</vt:lpstr>
      <vt:lpstr>Calibri</vt:lpstr>
      <vt:lpstr>MyriadPro-Regular</vt:lpstr>
      <vt:lpstr>SFSS1095</vt:lpstr>
      <vt:lpstr>Symbol</vt:lpstr>
      <vt:lpstr>Times New Roman</vt:lpstr>
      <vt:lpstr>Office Theme</vt:lpstr>
      <vt:lpstr>5_Default Design</vt:lpstr>
      <vt:lpstr>Core contributions to LOD</vt:lpstr>
      <vt:lpstr>1. Coupling at core-mantle boundary</vt:lpstr>
      <vt:lpstr>Coupling at core-mantle boundary</vt:lpstr>
      <vt:lpstr>2. Analysis of LOD</vt:lpstr>
      <vt:lpstr>PowerPoint Presentation</vt:lpstr>
      <vt:lpstr>3. contribution computed from Magnetic field and torsional Alfvén waves</vt:lpstr>
      <vt:lpstr>Other modes in DLOD?</vt:lpstr>
      <vt:lpstr>PowerPoint Presentation</vt:lpstr>
      <vt:lpstr>4. The 6-year cycle is everywhere</vt:lpstr>
      <vt:lpstr>Conclusions</vt:lpstr>
      <vt:lpstr>Acknowledgments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Véronique Dehant</dc:creator>
  <cp:lastModifiedBy>Véronique Dehant</cp:lastModifiedBy>
  <cp:revision>10</cp:revision>
  <dcterms:created xsi:type="dcterms:W3CDTF">2025-03-09T20:44:10Z</dcterms:created>
  <dcterms:modified xsi:type="dcterms:W3CDTF">2025-03-13T13:29:57Z</dcterms:modified>
</cp:coreProperties>
</file>