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20"/>
  </p:notesMasterIdLst>
  <p:handoutMasterIdLst>
    <p:handoutMasterId r:id="rId21"/>
  </p:handoutMasterIdLst>
  <p:sldIdLst>
    <p:sldId id="272" r:id="rId3"/>
    <p:sldId id="435" r:id="rId4"/>
    <p:sldId id="422" r:id="rId5"/>
    <p:sldId id="409" r:id="rId6"/>
    <p:sldId id="423" r:id="rId7"/>
    <p:sldId id="425" r:id="rId8"/>
    <p:sldId id="424" r:id="rId9"/>
    <p:sldId id="426" r:id="rId10"/>
    <p:sldId id="427" r:id="rId11"/>
    <p:sldId id="428" r:id="rId12"/>
    <p:sldId id="429" r:id="rId13"/>
    <p:sldId id="430" r:id="rId14"/>
    <p:sldId id="431" r:id="rId15"/>
    <p:sldId id="432" r:id="rId16"/>
    <p:sldId id="433" r:id="rId17"/>
    <p:sldId id="434" r:id="rId18"/>
    <p:sldId id="419" r:id="rId19"/>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0" userDrawn="1">
          <p15:clr>
            <a:srgbClr val="A4A3A4"/>
          </p15:clr>
        </p15:guide>
        <p15:guide id="2" pos="1392">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Kauffman" initials="LR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99"/>
    <a:srgbClr val="990000"/>
    <a:srgbClr val="FFCC66"/>
    <a:srgbClr val="FF9900"/>
    <a:srgbClr val="FF00FF"/>
    <a:srgbClr val="D27D00"/>
    <a:srgbClr val="409F33"/>
    <a:srgbClr val="0099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13" autoAdjust="0"/>
    <p:restoredTop sz="81688" autoAdjust="0"/>
  </p:normalViewPr>
  <p:slideViewPr>
    <p:cSldViewPr>
      <p:cViewPr varScale="1">
        <p:scale>
          <a:sx n="38" d="100"/>
          <a:sy n="38" d="100"/>
        </p:scale>
        <p:origin x="822" y="42"/>
      </p:cViewPr>
      <p:guideLst>
        <p:guide orient="horz" pos="240"/>
        <p:guide pos="13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4" d="100"/>
          <a:sy n="74" d="100"/>
        </p:scale>
        <p:origin x="-1152"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62" name="Rectangle 2"/>
          <p:cNvSpPr>
            <a:spLocks noGrp="1" noChangeArrowheads="1"/>
          </p:cNvSpPr>
          <p:nvPr>
            <p:ph type="hdr" sz="quarter"/>
          </p:nvPr>
        </p:nvSpPr>
        <p:spPr bwMode="auto">
          <a:xfrm>
            <a:off x="1" y="0"/>
            <a:ext cx="3043979" cy="464183"/>
          </a:xfrm>
          <a:prstGeom prst="rect">
            <a:avLst/>
          </a:prstGeom>
          <a:noFill/>
          <a:ln w="9525">
            <a:noFill/>
            <a:miter lim="800000"/>
            <a:headEnd/>
            <a:tailEnd/>
          </a:ln>
        </p:spPr>
        <p:txBody>
          <a:bodyPr vert="horz" wrap="square" lIns="91458" tIns="45728" rIns="91458" bIns="45728" numCol="1" anchor="t" anchorCtr="0" compatLnSpc="1">
            <a:prstTxWarp prst="textNoShape">
              <a:avLst/>
            </a:prstTxWarp>
          </a:bodyPr>
          <a:lstStyle>
            <a:lvl1pPr defTabSz="914182">
              <a:defRPr sz="1200">
                <a:latin typeface="Arial" charset="0"/>
              </a:defRPr>
            </a:lvl1pPr>
          </a:lstStyle>
          <a:p>
            <a:pPr>
              <a:defRPr/>
            </a:pPr>
            <a:endParaRPr lang="en-US"/>
          </a:p>
        </p:txBody>
      </p:sp>
      <p:sp>
        <p:nvSpPr>
          <p:cNvPr id="1730563" name="Rectangle 3"/>
          <p:cNvSpPr>
            <a:spLocks noGrp="1" noChangeArrowheads="1"/>
          </p:cNvSpPr>
          <p:nvPr>
            <p:ph type="dt" sz="quarter" idx="1"/>
          </p:nvPr>
        </p:nvSpPr>
        <p:spPr bwMode="auto">
          <a:xfrm>
            <a:off x="3977531" y="0"/>
            <a:ext cx="3043979" cy="464183"/>
          </a:xfrm>
          <a:prstGeom prst="rect">
            <a:avLst/>
          </a:prstGeom>
          <a:noFill/>
          <a:ln w="9525">
            <a:noFill/>
            <a:miter lim="800000"/>
            <a:headEnd/>
            <a:tailEnd/>
          </a:ln>
        </p:spPr>
        <p:txBody>
          <a:bodyPr vert="horz" wrap="square" lIns="91458" tIns="45728" rIns="91458" bIns="45728" numCol="1" anchor="t" anchorCtr="0" compatLnSpc="1">
            <a:prstTxWarp prst="textNoShape">
              <a:avLst/>
            </a:prstTxWarp>
          </a:bodyPr>
          <a:lstStyle>
            <a:lvl1pPr algn="r" defTabSz="914182">
              <a:defRPr sz="1200">
                <a:latin typeface="Arial" charset="0"/>
              </a:defRPr>
            </a:lvl1pPr>
          </a:lstStyle>
          <a:p>
            <a:pPr>
              <a:defRPr/>
            </a:pPr>
            <a:endParaRPr lang="en-US"/>
          </a:p>
        </p:txBody>
      </p:sp>
      <p:sp>
        <p:nvSpPr>
          <p:cNvPr id="1730564" name="Rectangle 4"/>
          <p:cNvSpPr>
            <a:spLocks noGrp="1" noChangeArrowheads="1"/>
          </p:cNvSpPr>
          <p:nvPr>
            <p:ph type="ftr" sz="quarter" idx="2"/>
          </p:nvPr>
        </p:nvSpPr>
        <p:spPr bwMode="auto">
          <a:xfrm>
            <a:off x="1" y="8843328"/>
            <a:ext cx="3043979" cy="464183"/>
          </a:xfrm>
          <a:prstGeom prst="rect">
            <a:avLst/>
          </a:prstGeom>
          <a:noFill/>
          <a:ln w="9525">
            <a:noFill/>
            <a:miter lim="800000"/>
            <a:headEnd/>
            <a:tailEnd/>
          </a:ln>
        </p:spPr>
        <p:txBody>
          <a:bodyPr vert="horz" wrap="square" lIns="91458" tIns="45728" rIns="91458" bIns="45728" numCol="1" anchor="b" anchorCtr="0" compatLnSpc="1">
            <a:prstTxWarp prst="textNoShape">
              <a:avLst/>
            </a:prstTxWarp>
          </a:bodyPr>
          <a:lstStyle>
            <a:lvl1pPr defTabSz="914182">
              <a:defRPr sz="1200">
                <a:latin typeface="Arial" charset="0"/>
              </a:defRPr>
            </a:lvl1pPr>
          </a:lstStyle>
          <a:p>
            <a:pPr>
              <a:defRPr/>
            </a:pPr>
            <a:endParaRPr lang="en-US"/>
          </a:p>
        </p:txBody>
      </p:sp>
      <p:sp>
        <p:nvSpPr>
          <p:cNvPr id="1730565" name="Rectangle 5"/>
          <p:cNvSpPr>
            <a:spLocks noGrp="1" noChangeArrowheads="1"/>
          </p:cNvSpPr>
          <p:nvPr>
            <p:ph type="sldNum" sz="quarter" idx="3"/>
          </p:nvPr>
        </p:nvSpPr>
        <p:spPr bwMode="auto">
          <a:xfrm>
            <a:off x="3977531" y="8843328"/>
            <a:ext cx="3043979" cy="464183"/>
          </a:xfrm>
          <a:prstGeom prst="rect">
            <a:avLst/>
          </a:prstGeom>
          <a:noFill/>
          <a:ln w="9525">
            <a:noFill/>
            <a:miter lim="800000"/>
            <a:headEnd/>
            <a:tailEnd/>
          </a:ln>
        </p:spPr>
        <p:txBody>
          <a:bodyPr vert="horz" wrap="square" lIns="91458" tIns="45728" rIns="91458" bIns="45728" numCol="1" anchor="b" anchorCtr="0" compatLnSpc="1">
            <a:prstTxWarp prst="textNoShape">
              <a:avLst/>
            </a:prstTxWarp>
          </a:bodyPr>
          <a:lstStyle>
            <a:lvl1pPr algn="r" defTabSz="914182">
              <a:defRPr sz="1200">
                <a:latin typeface="Arial" charset="0"/>
              </a:defRPr>
            </a:lvl1pPr>
          </a:lstStyle>
          <a:p>
            <a:pPr>
              <a:defRPr/>
            </a:pPr>
            <a:fld id="{9CE84DF7-5557-40EF-B05B-EF835F566F17}" type="slidenum">
              <a:rPr lang="en-US"/>
              <a:pPr>
                <a:defRPr/>
              </a:pPr>
              <a:t>‹#›</a:t>
            </a:fld>
            <a:endParaRPr lang="en-US"/>
          </a:p>
        </p:txBody>
      </p:sp>
    </p:spTree>
    <p:extLst>
      <p:ext uri="{BB962C8B-B14F-4D97-AF65-F5344CB8AC3E}">
        <p14:creationId xmlns:p14="http://schemas.microsoft.com/office/powerpoint/2010/main" val="1601042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45570" cy="464183"/>
          </a:xfrm>
          <a:prstGeom prst="rect">
            <a:avLst/>
          </a:prstGeom>
          <a:noFill/>
          <a:ln w="9525">
            <a:noFill/>
            <a:miter lim="800000"/>
            <a:headEnd/>
            <a:tailEnd/>
          </a:ln>
        </p:spPr>
        <p:txBody>
          <a:bodyPr vert="horz" wrap="square" lIns="93297" tIns="46650" rIns="93297" bIns="46650" numCol="1" anchor="t" anchorCtr="0" compatLnSpc="1">
            <a:prstTxWarp prst="textNoShape">
              <a:avLst/>
            </a:prstTxWarp>
          </a:bodyPr>
          <a:lstStyle>
            <a:lvl1pPr defTabSz="93326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975940" y="0"/>
            <a:ext cx="3045570" cy="464183"/>
          </a:xfrm>
          <a:prstGeom prst="rect">
            <a:avLst/>
          </a:prstGeom>
          <a:noFill/>
          <a:ln w="9525">
            <a:noFill/>
            <a:miter lim="800000"/>
            <a:headEnd/>
            <a:tailEnd/>
          </a:ln>
        </p:spPr>
        <p:txBody>
          <a:bodyPr vert="horz" wrap="square" lIns="93297" tIns="46650" rIns="93297" bIns="46650" numCol="1" anchor="t" anchorCtr="0" compatLnSpc="1">
            <a:prstTxWarp prst="textNoShape">
              <a:avLst/>
            </a:prstTxWarp>
          </a:bodyPr>
          <a:lstStyle>
            <a:lvl1pPr algn="r" defTabSz="933261">
              <a:defRPr sz="12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4275" y="698500"/>
            <a:ext cx="4656138" cy="34925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4538" y="4422459"/>
            <a:ext cx="5614027" cy="4188778"/>
          </a:xfrm>
          <a:prstGeom prst="rect">
            <a:avLst/>
          </a:prstGeom>
          <a:noFill/>
          <a:ln w="9525">
            <a:noFill/>
            <a:miter lim="800000"/>
            <a:headEnd/>
            <a:tailEnd/>
          </a:ln>
        </p:spPr>
        <p:txBody>
          <a:bodyPr vert="horz" wrap="square" lIns="93297" tIns="46650" rIns="93297" bIns="466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1" y="8843328"/>
            <a:ext cx="3045570" cy="464183"/>
          </a:xfrm>
          <a:prstGeom prst="rect">
            <a:avLst/>
          </a:prstGeom>
          <a:noFill/>
          <a:ln w="9525">
            <a:noFill/>
            <a:miter lim="800000"/>
            <a:headEnd/>
            <a:tailEnd/>
          </a:ln>
        </p:spPr>
        <p:txBody>
          <a:bodyPr vert="horz" wrap="square" lIns="93297" tIns="46650" rIns="93297" bIns="46650" numCol="1" anchor="b" anchorCtr="0" compatLnSpc="1">
            <a:prstTxWarp prst="textNoShape">
              <a:avLst/>
            </a:prstTxWarp>
          </a:bodyPr>
          <a:lstStyle>
            <a:lvl1pPr defTabSz="93326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975940" y="8843328"/>
            <a:ext cx="3045570" cy="464183"/>
          </a:xfrm>
          <a:prstGeom prst="rect">
            <a:avLst/>
          </a:prstGeom>
          <a:noFill/>
          <a:ln w="9525">
            <a:noFill/>
            <a:miter lim="800000"/>
            <a:headEnd/>
            <a:tailEnd/>
          </a:ln>
        </p:spPr>
        <p:txBody>
          <a:bodyPr vert="horz" wrap="square" lIns="93297" tIns="46650" rIns="93297" bIns="46650" numCol="1" anchor="b" anchorCtr="0" compatLnSpc="1">
            <a:prstTxWarp prst="textNoShape">
              <a:avLst/>
            </a:prstTxWarp>
          </a:bodyPr>
          <a:lstStyle>
            <a:lvl1pPr algn="r" defTabSz="933261">
              <a:defRPr sz="1200">
                <a:latin typeface="Arial" charset="0"/>
              </a:defRPr>
            </a:lvl1pPr>
          </a:lstStyle>
          <a:p>
            <a:pPr>
              <a:defRPr/>
            </a:pPr>
            <a:fld id="{B260D565-CF23-479A-8085-14FA2E1925C3}" type="slidenum">
              <a:rPr lang="en-US"/>
              <a:pPr>
                <a:defRPr/>
              </a:pPr>
              <a:t>‹#›</a:t>
            </a:fld>
            <a:endParaRPr lang="en-US"/>
          </a:p>
        </p:txBody>
      </p:sp>
    </p:spTree>
    <p:extLst>
      <p:ext uri="{BB962C8B-B14F-4D97-AF65-F5344CB8AC3E}">
        <p14:creationId xmlns:p14="http://schemas.microsoft.com/office/powerpoint/2010/main" val="3233839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60D565-CF23-479A-8085-14FA2E1925C3}" type="slidenum">
              <a:rPr lang="en-US" smtClean="0"/>
              <a:pPr>
                <a:defRPr/>
              </a:pPr>
              <a:t>1</a:t>
            </a:fld>
            <a:endParaRPr lang="en-US"/>
          </a:p>
        </p:txBody>
      </p:sp>
    </p:spTree>
    <p:extLst>
      <p:ext uri="{BB962C8B-B14F-4D97-AF65-F5344CB8AC3E}">
        <p14:creationId xmlns:p14="http://schemas.microsoft.com/office/powerpoint/2010/main" val="67332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955266" y="8871942"/>
            <a:ext cx="3042389" cy="46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5" rIns="91568" bIns="45785" anchor="b"/>
          <a:lstStyle>
            <a:lvl1pPr defTabSz="912813">
              <a:defRPr sz="2400">
                <a:solidFill>
                  <a:schemeClr val="tx1"/>
                </a:solidFill>
                <a:latin typeface="Arial" charset="0"/>
              </a:defRPr>
            </a:lvl1pPr>
            <a:lvl2pPr marL="742950" indent="-285750" defTabSz="912813">
              <a:defRPr sz="2400">
                <a:solidFill>
                  <a:schemeClr val="tx1"/>
                </a:solidFill>
                <a:latin typeface="Arial" charset="0"/>
              </a:defRPr>
            </a:lvl2pPr>
            <a:lvl3pPr marL="1143000" indent="-228600" defTabSz="912813">
              <a:defRPr sz="2400">
                <a:solidFill>
                  <a:schemeClr val="tx1"/>
                </a:solidFill>
                <a:latin typeface="Arial" charset="0"/>
              </a:defRPr>
            </a:lvl3pPr>
            <a:lvl4pPr marL="1600200" indent="-228600" defTabSz="912813">
              <a:defRPr sz="2400">
                <a:solidFill>
                  <a:schemeClr val="tx1"/>
                </a:solidFill>
                <a:latin typeface="Arial" charset="0"/>
              </a:defRPr>
            </a:lvl4pPr>
            <a:lvl5pPr marL="2057400" indent="-228600" defTabSz="912813">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pPr algn="r" fontAlgn="auto">
              <a:spcBef>
                <a:spcPts val="0"/>
              </a:spcBef>
              <a:spcAft>
                <a:spcPts val="0"/>
              </a:spcAft>
            </a:pPr>
            <a:fld id="{28EB3E8C-5DA3-43C1-A760-BAC2ED2A221B}" type="slidenum">
              <a:rPr lang="en-US" sz="1200">
                <a:solidFill>
                  <a:prstClr val="black"/>
                </a:solidFill>
              </a:rPr>
              <a:pPr algn="r" fontAlgn="auto">
                <a:spcBef>
                  <a:spcPts val="0"/>
                </a:spcBef>
                <a:spcAft>
                  <a:spcPts val="0"/>
                </a:spcAft>
              </a:pPr>
              <a:t>2</a:t>
            </a:fld>
            <a:endParaRPr lang="en-US" sz="1200">
              <a:solidFill>
                <a:prstClr val="black"/>
              </a:solidFill>
            </a:endParaRPr>
          </a:p>
        </p:txBody>
      </p:sp>
      <p:sp>
        <p:nvSpPr>
          <p:cNvPr id="12291" name="Rectangle 2"/>
          <p:cNvSpPr>
            <a:spLocks noGrp="1" noRot="1" noChangeAspect="1" noChangeArrowheads="1" noTextEdit="1"/>
          </p:cNvSpPr>
          <p:nvPr>
            <p:ph type="sldImg"/>
          </p:nvPr>
        </p:nvSpPr>
        <p:spPr>
          <a:xfrm>
            <a:off x="1184275" y="700088"/>
            <a:ext cx="4654550" cy="3490912"/>
          </a:xfrm>
          <a:ln/>
        </p:spPr>
      </p:sp>
      <p:sp>
        <p:nvSpPr>
          <p:cNvPr id="12292" name="Rectangle 3"/>
          <p:cNvSpPr>
            <a:spLocks noGrp="1" noChangeArrowheads="1"/>
          </p:cNvSpPr>
          <p:nvPr>
            <p:ph type="body" idx="1"/>
          </p:nvPr>
        </p:nvSpPr>
        <p:spPr>
          <a:xfrm>
            <a:off x="935142" y="4420870"/>
            <a:ext cx="5152818" cy="41887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40" tIns="46418" rIns="92840" bIns="46418"/>
          <a:lstStyle/>
          <a:p>
            <a:endParaRPr lang="en-US" dirty="0" smtClean="0"/>
          </a:p>
        </p:txBody>
      </p:sp>
    </p:spTree>
    <p:extLst>
      <p:ext uri="{BB962C8B-B14F-4D97-AF65-F5344CB8AC3E}">
        <p14:creationId xmlns:p14="http://schemas.microsoft.com/office/powerpoint/2010/main" val="228898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61" rtl="0" eaLnBrk="1" fontAlgn="base" latinLnBrk="0" hangingPunct="1">
              <a:lnSpc>
                <a:spcPct val="100000"/>
              </a:lnSpc>
              <a:spcBef>
                <a:spcPct val="0"/>
              </a:spcBef>
              <a:spcAft>
                <a:spcPct val="0"/>
              </a:spcAft>
              <a:buClrTx/>
              <a:buSzTx/>
              <a:buFontTx/>
              <a:buNone/>
              <a:tabLst/>
              <a:defRPr/>
            </a:pPr>
            <a:fld id="{B260D565-CF23-479A-8085-14FA2E1925C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261"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2179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The CCQM</a:t>
            </a:r>
            <a:endParaRPr lang="en-US" dirty="0"/>
          </a:p>
        </p:txBody>
      </p:sp>
      <p:sp>
        <p:nvSpPr>
          <p:cNvPr id="4" name="Slide Number Placeholder 3"/>
          <p:cNvSpPr>
            <a:spLocks noGrp="1"/>
          </p:cNvSpPr>
          <p:nvPr>
            <p:ph type="sldNum" sz="quarter" idx="10"/>
          </p:nvPr>
        </p:nvSpPr>
        <p:spPr/>
        <p:txBody>
          <a:bodyPr/>
          <a:lstStyle/>
          <a:p>
            <a:pPr>
              <a:defRPr/>
            </a:pPr>
            <a:fld id="{B260D565-CF23-479A-8085-14FA2E1925C3}" type="slidenum">
              <a:rPr lang="en-US" smtClean="0"/>
              <a:pPr>
                <a:defRPr/>
              </a:pPr>
              <a:t>7</a:t>
            </a:fld>
            <a:endParaRPr lang="en-US"/>
          </a:p>
        </p:txBody>
      </p:sp>
    </p:spTree>
    <p:extLst>
      <p:ext uri="{BB962C8B-B14F-4D97-AF65-F5344CB8AC3E}">
        <p14:creationId xmlns:p14="http://schemas.microsoft.com/office/powerpoint/2010/main" val="3655078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8767DD08-5576-4681-A693-62D4D27D1226}" type="slidenum">
              <a:rPr lang="fr-FR" smtClean="0"/>
              <a:pPr/>
              <a:t>8</a:t>
            </a:fld>
            <a:endParaRPr lang="fr-FR"/>
          </a:p>
        </p:txBody>
      </p:sp>
    </p:spTree>
    <p:extLst>
      <p:ext uri="{BB962C8B-B14F-4D97-AF65-F5344CB8AC3E}">
        <p14:creationId xmlns:p14="http://schemas.microsoft.com/office/powerpoint/2010/main" val="105436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8767DD08-5576-4681-A693-62D4D27D1226}" type="slidenum">
              <a:rPr lang="fr-FR" smtClean="0"/>
              <a:pPr/>
              <a:t>9</a:t>
            </a:fld>
            <a:endParaRPr lang="fr-FR"/>
          </a:p>
        </p:txBody>
      </p:sp>
    </p:spTree>
    <p:extLst>
      <p:ext uri="{BB962C8B-B14F-4D97-AF65-F5344CB8AC3E}">
        <p14:creationId xmlns:p14="http://schemas.microsoft.com/office/powerpoint/2010/main" val="19236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8767DD08-5576-4681-A693-62D4D27D1226}" type="slidenum">
              <a:rPr lang="fr-FR" smtClean="0"/>
              <a:pPr/>
              <a:t>10</a:t>
            </a:fld>
            <a:endParaRPr lang="fr-FR"/>
          </a:p>
        </p:txBody>
      </p:sp>
    </p:spTree>
    <p:extLst>
      <p:ext uri="{BB962C8B-B14F-4D97-AF65-F5344CB8AC3E}">
        <p14:creationId xmlns:p14="http://schemas.microsoft.com/office/powerpoint/2010/main" val="247224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0" y="6581775"/>
            <a:ext cx="228600" cy="276225"/>
          </a:xfrm>
          <a:prstGeom prst="rect">
            <a:avLst/>
          </a:prstGeom>
          <a:noFill/>
        </p:spPr>
        <p:txBody>
          <a:bodyPr wrap="none">
            <a:spAutoFit/>
          </a:bodyPr>
          <a:lstStyle/>
          <a:p>
            <a:pPr>
              <a:defRPr/>
            </a:pPr>
            <a:r>
              <a:rPr lang="en-US" sz="1200" dirty="0">
                <a:solidFill>
                  <a:schemeClr val="tx1">
                    <a:lumMod val="65000"/>
                    <a:lumOff val="35000"/>
                  </a:schemeClr>
                </a:solidFill>
              </a:rPr>
              <a:t> </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22885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4638"/>
            <a:ext cx="653415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639762"/>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304800" y="1066800"/>
            <a:ext cx="8382000" cy="5105400"/>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639762"/>
          </a:xfrm>
        </p:spPr>
        <p:txBody>
          <a:bodyPr/>
          <a:lstStyle/>
          <a:p>
            <a:r>
              <a:rPr lang="en-US" smtClean="0"/>
              <a:t>Click to edit Master title style</a:t>
            </a:r>
            <a:endParaRPr lang="en-US"/>
          </a:p>
        </p:txBody>
      </p:sp>
      <p:sp>
        <p:nvSpPr>
          <p:cNvPr id="3" name="Content Placeholder 2"/>
          <p:cNvSpPr>
            <a:spLocks noGrp="1"/>
          </p:cNvSpPr>
          <p:nvPr>
            <p:ph idx="1"/>
          </p:nvPr>
        </p:nvSpPr>
        <p:spPr>
          <a:xfrm>
            <a:off x="304800" y="1066800"/>
            <a:ext cx="8382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with web">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193B7F"/>
                </a:solidFill>
              </a:defRPr>
            </a:lvl1pPr>
            <a:lvl2pPr>
              <a:defRPr>
                <a:solidFill>
                  <a:srgbClr val="193B7F"/>
                </a:solidFill>
              </a:defRPr>
            </a:lvl2pPr>
            <a:lvl3pPr>
              <a:defRPr>
                <a:solidFill>
                  <a:srgbClr val="193B7F"/>
                </a:solidFill>
              </a:defRPr>
            </a:lvl3pPr>
            <a:lvl4pPr>
              <a:defRPr>
                <a:solidFill>
                  <a:srgbClr val="193B7F"/>
                </a:solidFill>
              </a:defRPr>
            </a:lvl4pPr>
            <a:lvl5pPr>
              <a:defRPr>
                <a:solidFill>
                  <a:srgbClr val="193B7F"/>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cxnSp>
        <p:nvCxnSpPr>
          <p:cNvPr id="7" name="Straight Connector 6"/>
          <p:cNvCxnSpPr/>
          <p:nvPr/>
        </p:nvCxnSpPr>
        <p:spPr>
          <a:xfrm>
            <a:off x="0" y="1065878"/>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p:txBody>
          <a:bodyPr/>
          <a:lstStyle>
            <a:lvl1pPr>
              <a:defRPr>
                <a:solidFill>
                  <a:srgbClr val="193B7F"/>
                </a:solidFill>
              </a:defRPr>
            </a:lvl1pPr>
          </a:lstStyle>
          <a:p>
            <a:r>
              <a:rPr lang="fr-FR" smtClean="0"/>
              <a:t>Modifiez le style du titre</a:t>
            </a:r>
            <a:endParaRPr lang="en-US"/>
          </a:p>
        </p:txBody>
      </p:sp>
      <p:sp>
        <p:nvSpPr>
          <p:cNvPr id="15" name="TextBox 14"/>
          <p:cNvSpPr txBox="1"/>
          <p:nvPr/>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16" name="TextBox 15"/>
          <p:cNvSpPr txBox="1"/>
          <p:nvPr/>
        </p:nvSpPr>
        <p:spPr>
          <a:xfrm>
            <a:off x="470248" y="6400729"/>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4215337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0" y="6581775"/>
            <a:ext cx="228600" cy="276225"/>
          </a:xfrm>
          <a:prstGeom prst="rect">
            <a:avLst/>
          </a:prstGeom>
          <a:noFill/>
        </p:spPr>
        <p:txBody>
          <a:bodyPr wrap="none">
            <a:spAutoFit/>
          </a:bodyPr>
          <a:lstStyle/>
          <a:p>
            <a:pPr>
              <a:defRPr/>
            </a:pPr>
            <a:r>
              <a:rPr lang="en-US" sz="1200" dirty="0">
                <a:solidFill>
                  <a:srgbClr val="000000">
                    <a:lumMod val="65000"/>
                    <a:lumOff val="35000"/>
                  </a:srgbClr>
                </a:solidFill>
              </a:rPr>
              <a:t> </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7322026"/>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24794825"/>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600" b="1"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92110359"/>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04800" y="1066800"/>
            <a:ext cx="4114800" cy="5105400"/>
          </a:xfrm>
        </p:spPr>
        <p:txBody>
          <a:bodyPr/>
          <a:lstStyle>
            <a:lvl1pPr>
              <a:defRPr sz="2400" b="1"/>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066800"/>
            <a:ext cx="4114800" cy="5105400"/>
          </a:xfrm>
        </p:spPr>
        <p:txBody>
          <a:bodyPr/>
          <a:lstStyle>
            <a:lvl1pPr>
              <a:defRPr sz="2400" b="1"/>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2304796"/>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8784018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1842795"/>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16521207"/>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73285672"/>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70160318"/>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37439479"/>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22885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4638"/>
            <a:ext cx="653415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94246512"/>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639762"/>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304800" y="1066800"/>
            <a:ext cx="8382000" cy="51054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77780113"/>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639762"/>
          </a:xfrm>
        </p:spPr>
        <p:txBody>
          <a:bodyPr/>
          <a:lstStyle/>
          <a:p>
            <a:r>
              <a:rPr lang="en-US"/>
              <a:t>Click to edit Master title style</a:t>
            </a:r>
          </a:p>
        </p:txBody>
      </p:sp>
      <p:sp>
        <p:nvSpPr>
          <p:cNvPr id="3" name="Content Placeholder 2"/>
          <p:cNvSpPr>
            <a:spLocks noGrp="1"/>
          </p:cNvSpPr>
          <p:nvPr>
            <p:ph idx="1"/>
          </p:nvPr>
        </p:nvSpPr>
        <p:spPr>
          <a:xfrm>
            <a:off x="304800" y="1066800"/>
            <a:ext cx="83820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136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6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066800"/>
            <a:ext cx="4114800" cy="5105400"/>
          </a:xfrm>
        </p:spPr>
        <p:txBody>
          <a:bodyPr/>
          <a:lstStyle>
            <a:lvl1pPr>
              <a:defRPr sz="2400" b="1"/>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066800"/>
            <a:ext cx="4114800" cy="5105400"/>
          </a:xfrm>
        </p:spPr>
        <p:txBody>
          <a:bodyPr/>
          <a:lstStyle>
            <a:lvl1pPr>
              <a:defRPr sz="2400" b="1"/>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4638"/>
            <a:ext cx="8915400" cy="639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78851" name="Rectangle 3"/>
          <p:cNvSpPr>
            <a:spLocks noGrp="1" noChangeArrowheads="1"/>
          </p:cNvSpPr>
          <p:nvPr>
            <p:ph type="body" idx="1"/>
          </p:nvPr>
        </p:nvSpPr>
        <p:spPr bwMode="auto">
          <a:xfrm>
            <a:off x="304800" y="914400"/>
            <a:ext cx="83820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rgbClr val="777777"/>
                </a:solidFill>
                <a:latin typeface="Arial" charset="0"/>
              </a:defRPr>
            </a:lvl1pPr>
          </a:lstStyle>
          <a:p>
            <a:pPr>
              <a:defRPr/>
            </a:pPr>
            <a:endParaRPr lang="en-US"/>
          </a:p>
        </p:txBody>
      </p:sp>
      <p:sp>
        <p:nvSpPr>
          <p:cNvPr id="1040" name="Rectangle 16"/>
          <p:cNvSpPr>
            <a:spLocks noChangeArrowheads="1"/>
          </p:cNvSpPr>
          <p:nvPr/>
        </p:nvSpPr>
        <p:spPr bwMode="auto">
          <a:xfrm>
            <a:off x="8915400" y="228600"/>
            <a:ext cx="228600" cy="6629400"/>
          </a:xfrm>
          <a:prstGeom prst="rect">
            <a:avLst/>
          </a:prstGeom>
          <a:gradFill rotWithShape="0">
            <a:gsLst>
              <a:gs pos="0">
                <a:srgbClr val="777777"/>
              </a:gs>
              <a:gs pos="100000">
                <a:srgbClr val="990000"/>
              </a:gs>
            </a:gsLst>
            <a:lin ang="5400000" scaled="1"/>
          </a:gradFill>
          <a:ln w="9525">
            <a:noFill/>
            <a:miter lim="800000"/>
            <a:headEnd/>
            <a:tailEnd/>
          </a:ln>
          <a:effectLst/>
        </p:spPr>
        <p:txBody>
          <a:bodyPr wrap="none" anchor="ctr"/>
          <a:lstStyle/>
          <a:p>
            <a:pPr algn="ctr">
              <a:defRPr/>
            </a:pPr>
            <a:endParaRPr lang="en-US"/>
          </a:p>
        </p:txBody>
      </p:sp>
      <p:sp>
        <p:nvSpPr>
          <p:cNvPr id="1041" name="Rectangle 17"/>
          <p:cNvSpPr>
            <a:spLocks noChangeArrowheads="1"/>
          </p:cNvSpPr>
          <p:nvPr/>
        </p:nvSpPr>
        <p:spPr bwMode="auto">
          <a:xfrm>
            <a:off x="457200" y="0"/>
            <a:ext cx="8686800" cy="228600"/>
          </a:xfrm>
          <a:prstGeom prst="rect">
            <a:avLst/>
          </a:prstGeom>
          <a:gradFill rotWithShape="0">
            <a:gsLst>
              <a:gs pos="0">
                <a:srgbClr val="000099"/>
              </a:gs>
              <a:gs pos="100000">
                <a:srgbClr val="777777"/>
              </a:gs>
            </a:gsLst>
            <a:lin ang="0" scaled="1"/>
          </a:gradFill>
          <a:ln w="9525">
            <a:noFill/>
            <a:miter lim="800000"/>
            <a:headEnd/>
            <a:tailEnd/>
          </a:ln>
          <a:effectLst/>
        </p:spPr>
        <p:txBody>
          <a:bodyPr wrap="none" anchor="ctr"/>
          <a:lstStyle/>
          <a:p>
            <a:pPr algn="ctr">
              <a:defRPr/>
            </a:pPr>
            <a:endParaRPr lang="en-US"/>
          </a:p>
        </p:txBody>
      </p:sp>
      <p:sp>
        <p:nvSpPr>
          <p:cNvPr id="7"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93" r:id="rId14"/>
  </p:sldLayoutIdLst>
  <p:transition advClick="0"/>
  <p:timing>
    <p:tnLst>
      <p:par>
        <p:cTn id="1" dur="indefinite" restart="never" nodeType="tmRoot"/>
      </p:par>
    </p:tnLst>
  </p:timing>
  <p:hf hdr="0" ftr="0" dt="0"/>
  <p:txStyles>
    <p:titleStyle>
      <a:lvl1pPr algn="ctr" rtl="0" eaLnBrk="1" fontAlgn="base" hangingPunct="1">
        <a:spcBef>
          <a:spcPct val="0"/>
        </a:spcBef>
        <a:spcAft>
          <a:spcPct val="0"/>
        </a:spcAft>
        <a:defRPr sz="2400" b="1">
          <a:solidFill>
            <a:srgbClr val="990000"/>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2600" b="1">
          <a:solidFill>
            <a:srgbClr val="990000"/>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2600" b="1">
          <a:solidFill>
            <a:srgbClr val="990000"/>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2600" b="1">
          <a:solidFill>
            <a:srgbClr val="990000"/>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2600" b="1">
          <a:solidFill>
            <a:srgbClr val="990000"/>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2600" b="1">
          <a:solidFill>
            <a:srgbClr val="990000"/>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2600" b="1">
          <a:solidFill>
            <a:srgbClr val="990000"/>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2600" b="1">
          <a:solidFill>
            <a:srgbClr val="990000"/>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2600" b="1">
          <a:solidFill>
            <a:srgbClr val="990000"/>
          </a:solidFill>
          <a:effectLst>
            <a:outerShdw blurRad="38100" dist="38100" dir="2700000" algn="tl">
              <a:srgbClr val="C0C0C0"/>
            </a:outerShdw>
          </a:effectLst>
          <a:latin typeface="Arial" charset="0"/>
        </a:defRPr>
      </a:lvl9pPr>
    </p:titleStyle>
    <p:bodyStyle>
      <a:lvl1pPr marL="227013" indent="-227013" algn="l" rtl="0" eaLnBrk="1" fontAlgn="base" hangingPunct="1">
        <a:spcBef>
          <a:spcPct val="20000"/>
        </a:spcBef>
        <a:spcAft>
          <a:spcPct val="0"/>
        </a:spcAft>
        <a:buFont typeface="Wingdings" pitchFamily="2" charset="2"/>
        <a:buChar char="§"/>
        <a:defRPr sz="2000" b="1">
          <a:solidFill>
            <a:srgbClr val="000099"/>
          </a:solidFill>
          <a:latin typeface="+mn-lt"/>
          <a:ea typeface="+mn-ea"/>
          <a:cs typeface="+mn-cs"/>
        </a:defRPr>
      </a:lvl1pPr>
      <a:lvl2pPr marL="512763" indent="-227013" algn="l" rtl="0" eaLnBrk="1" fontAlgn="base" hangingPunct="1">
        <a:spcBef>
          <a:spcPct val="20000"/>
        </a:spcBef>
        <a:spcAft>
          <a:spcPct val="0"/>
        </a:spcAft>
        <a:buChar char="–"/>
        <a:defRPr>
          <a:solidFill>
            <a:schemeClr val="tx1"/>
          </a:solidFill>
          <a:latin typeface="+mn-lt"/>
        </a:defRPr>
      </a:lvl2pPr>
      <a:lvl3pPr marL="746125" indent="-176213" algn="l" rtl="0" eaLnBrk="1" fontAlgn="base" hangingPunct="1">
        <a:spcBef>
          <a:spcPct val="20000"/>
        </a:spcBef>
        <a:spcAft>
          <a:spcPct val="0"/>
        </a:spcAft>
        <a:buChar char="•"/>
        <a:defRPr sz="1600">
          <a:solidFill>
            <a:schemeClr val="tx1"/>
          </a:solidFill>
          <a:latin typeface="+mn-lt"/>
        </a:defRPr>
      </a:lvl3pPr>
      <a:lvl4pPr marL="973138" indent="-227013" algn="l" rtl="0" eaLnBrk="1" fontAlgn="base" hangingPunct="1">
        <a:spcBef>
          <a:spcPct val="20000"/>
        </a:spcBef>
        <a:spcAft>
          <a:spcPct val="0"/>
        </a:spcAft>
        <a:buChar char="–"/>
        <a:defRPr sz="1500">
          <a:solidFill>
            <a:schemeClr val="tx1"/>
          </a:solidFill>
          <a:latin typeface="+mn-lt"/>
        </a:defRPr>
      </a:lvl4pPr>
      <a:lvl5pPr marL="1258888" indent="-227013" algn="l" rtl="0" eaLnBrk="1" fontAlgn="base" hangingPunct="1">
        <a:spcBef>
          <a:spcPct val="20000"/>
        </a:spcBef>
        <a:spcAft>
          <a:spcPct val="0"/>
        </a:spcAft>
        <a:buChar char="»"/>
        <a:defRPr sz="15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4638"/>
            <a:ext cx="8915400" cy="639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8851" name="Rectangle 3"/>
          <p:cNvSpPr>
            <a:spLocks noGrp="1" noChangeArrowheads="1"/>
          </p:cNvSpPr>
          <p:nvPr>
            <p:ph type="body" idx="1"/>
          </p:nvPr>
        </p:nvSpPr>
        <p:spPr bwMode="auto">
          <a:xfrm>
            <a:off x="304800" y="914400"/>
            <a:ext cx="83820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rgbClr val="777777"/>
                </a:solidFill>
                <a:latin typeface="Arial" charset="0"/>
              </a:defRPr>
            </a:lvl1pPr>
          </a:lstStyle>
          <a:p>
            <a:pPr>
              <a:defRPr/>
            </a:pPr>
            <a:endParaRPr lang="en-US"/>
          </a:p>
        </p:txBody>
      </p:sp>
      <p:sp>
        <p:nvSpPr>
          <p:cNvPr id="1040" name="Rectangle 16"/>
          <p:cNvSpPr>
            <a:spLocks noChangeArrowheads="1"/>
          </p:cNvSpPr>
          <p:nvPr/>
        </p:nvSpPr>
        <p:spPr bwMode="auto">
          <a:xfrm>
            <a:off x="8915400" y="228600"/>
            <a:ext cx="228600" cy="6629400"/>
          </a:xfrm>
          <a:prstGeom prst="rect">
            <a:avLst/>
          </a:prstGeom>
          <a:gradFill rotWithShape="0">
            <a:gsLst>
              <a:gs pos="0">
                <a:srgbClr val="777777"/>
              </a:gs>
              <a:gs pos="100000">
                <a:srgbClr val="990000"/>
              </a:gs>
            </a:gsLst>
            <a:lin ang="5400000" scaled="1"/>
          </a:gradFill>
          <a:ln w="9525">
            <a:noFill/>
            <a:miter lim="800000"/>
            <a:headEnd/>
            <a:tailEnd/>
          </a:ln>
          <a:effectLst/>
        </p:spPr>
        <p:txBody>
          <a:bodyPr wrap="none" anchor="ctr"/>
          <a:lstStyle/>
          <a:p>
            <a:pPr algn="ctr">
              <a:defRPr/>
            </a:pPr>
            <a:endParaRPr lang="en-US">
              <a:solidFill>
                <a:srgbClr val="000000"/>
              </a:solidFill>
            </a:endParaRPr>
          </a:p>
        </p:txBody>
      </p:sp>
      <p:sp>
        <p:nvSpPr>
          <p:cNvPr id="1041" name="Rectangle 17"/>
          <p:cNvSpPr>
            <a:spLocks noChangeArrowheads="1"/>
          </p:cNvSpPr>
          <p:nvPr/>
        </p:nvSpPr>
        <p:spPr bwMode="auto">
          <a:xfrm>
            <a:off x="457200" y="0"/>
            <a:ext cx="8686800" cy="228600"/>
          </a:xfrm>
          <a:prstGeom prst="rect">
            <a:avLst/>
          </a:prstGeom>
          <a:gradFill rotWithShape="0">
            <a:gsLst>
              <a:gs pos="0">
                <a:srgbClr val="000099"/>
              </a:gs>
              <a:gs pos="100000">
                <a:srgbClr val="777777"/>
              </a:gs>
            </a:gsLst>
            <a:lin ang="0" scaled="1"/>
          </a:gradFill>
          <a:ln w="9525">
            <a:noFill/>
            <a:miter lim="800000"/>
            <a:headEnd/>
            <a:tailEnd/>
          </a:ln>
          <a:effectLst/>
        </p:spPr>
        <p:txBody>
          <a:bodyPr wrap="none" anchor="ctr"/>
          <a:lstStyle/>
          <a:p>
            <a:pPr algn="ctr">
              <a:defRPr/>
            </a:pPr>
            <a:endParaRPr lang="en-US">
              <a:solidFill>
                <a:srgbClr val="000000"/>
              </a:solidFill>
            </a:endParaRPr>
          </a:p>
        </p:txBody>
      </p:sp>
      <p:sp>
        <p:nvSpPr>
          <p:cNvPr id="7" name="Slide Number Placeholder 5"/>
          <p:cNvSpPr>
            <a:spLocks noGrp="1"/>
          </p:cNvSpPr>
          <p:nvPr>
            <p:ph type="sldNum" sz="quarter" idx="4"/>
          </p:nvPr>
        </p:nvSpPr>
        <p:spPr>
          <a:xfrm>
            <a:off x="67818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1ADBF5-8361-497C-9EBA-75AC58AA14F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515244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9900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2600" b="1">
          <a:solidFill>
            <a:srgbClr val="99000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600" b="1">
          <a:solidFill>
            <a:srgbClr val="99000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600" b="1">
          <a:solidFill>
            <a:srgbClr val="99000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600" b="1">
          <a:solidFill>
            <a:srgbClr val="99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2600" b="1">
          <a:solidFill>
            <a:srgbClr val="99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2600" b="1">
          <a:solidFill>
            <a:srgbClr val="99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2600" b="1">
          <a:solidFill>
            <a:srgbClr val="99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2600" b="1">
          <a:solidFill>
            <a:srgbClr val="990000"/>
          </a:solidFill>
          <a:effectLst>
            <a:outerShdw blurRad="38100" dist="38100" dir="2700000" algn="tl">
              <a:srgbClr val="C0C0C0"/>
            </a:outerShdw>
          </a:effectLst>
          <a:latin typeface="Arial" charset="0"/>
        </a:defRPr>
      </a:lvl9pPr>
    </p:titleStyle>
    <p:bodyStyle>
      <a:lvl1pPr marL="227013" indent="-227013" algn="l" rtl="0" eaLnBrk="0" fontAlgn="base" hangingPunct="0">
        <a:spcBef>
          <a:spcPct val="20000"/>
        </a:spcBef>
        <a:spcAft>
          <a:spcPct val="0"/>
        </a:spcAft>
        <a:buFont typeface="Wingdings" pitchFamily="2" charset="2"/>
        <a:buChar char="§"/>
        <a:defRPr sz="2000" b="1">
          <a:solidFill>
            <a:srgbClr val="000099"/>
          </a:solidFill>
          <a:latin typeface="+mn-lt"/>
          <a:ea typeface="+mn-ea"/>
          <a:cs typeface="+mn-cs"/>
        </a:defRPr>
      </a:lvl1pPr>
      <a:lvl2pPr marL="512763" indent="-227013" algn="l" rtl="0" eaLnBrk="0" fontAlgn="base" hangingPunct="0">
        <a:spcBef>
          <a:spcPct val="20000"/>
        </a:spcBef>
        <a:spcAft>
          <a:spcPct val="0"/>
        </a:spcAft>
        <a:buChar char="–"/>
        <a:defRPr>
          <a:solidFill>
            <a:schemeClr val="tx1"/>
          </a:solidFill>
          <a:latin typeface="+mn-lt"/>
        </a:defRPr>
      </a:lvl2pPr>
      <a:lvl3pPr marL="746125" indent="-176213" algn="l" rtl="0" eaLnBrk="0" fontAlgn="base" hangingPunct="0">
        <a:spcBef>
          <a:spcPct val="20000"/>
        </a:spcBef>
        <a:spcAft>
          <a:spcPct val="0"/>
        </a:spcAft>
        <a:buChar char="•"/>
        <a:defRPr sz="1600">
          <a:solidFill>
            <a:schemeClr val="tx1"/>
          </a:solidFill>
          <a:latin typeface="+mn-lt"/>
        </a:defRPr>
      </a:lvl3pPr>
      <a:lvl4pPr marL="973138" indent="-227013" algn="l" rtl="0" eaLnBrk="0" fontAlgn="base" hangingPunct="0">
        <a:spcBef>
          <a:spcPct val="20000"/>
        </a:spcBef>
        <a:spcAft>
          <a:spcPct val="0"/>
        </a:spcAft>
        <a:buChar char="–"/>
        <a:defRPr sz="1500">
          <a:solidFill>
            <a:schemeClr val="tx1"/>
          </a:solidFill>
          <a:latin typeface="+mn-lt"/>
        </a:defRPr>
      </a:lvl4pPr>
      <a:lvl5pPr marL="1258888" indent="-227013" algn="l" rtl="0" eaLnBrk="0" fontAlgn="base" hangingPunct="0">
        <a:spcBef>
          <a:spcPct val="20000"/>
        </a:spcBef>
        <a:spcAft>
          <a:spcPct val="0"/>
        </a:spcAft>
        <a:buChar char="»"/>
        <a:defRPr sz="15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notesSlide" Target="../notesSlides/notesSlide7.xml"/><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6.bin"/><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5.wmf"/><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4.jpe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9.e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2.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1ADBF5-8361-497C-9EBA-75AC58AA14FB}" type="slidenum">
              <a:rPr lang="en-US" smtClean="0">
                <a:solidFill>
                  <a:srgbClr val="000000">
                    <a:tint val="75000"/>
                  </a:srgbClr>
                </a:solidFill>
              </a:rPr>
              <a:pPr/>
              <a:t>1</a:t>
            </a:fld>
            <a:endParaRPr lang="en-US" dirty="0">
              <a:solidFill>
                <a:srgbClr val="000000">
                  <a:tint val="75000"/>
                </a:srgbClr>
              </a:solidFill>
            </a:endParaRPr>
          </a:p>
        </p:txBody>
      </p:sp>
      <p:sp>
        <p:nvSpPr>
          <p:cNvPr id="7" name="TextBox 6"/>
          <p:cNvSpPr txBox="1"/>
          <p:nvPr/>
        </p:nvSpPr>
        <p:spPr>
          <a:xfrm>
            <a:off x="28750" y="508936"/>
            <a:ext cx="8886650" cy="1569660"/>
          </a:xfrm>
          <a:prstGeom prst="rect">
            <a:avLst/>
          </a:prstGeom>
          <a:noFill/>
        </p:spPr>
        <p:txBody>
          <a:bodyPr wrap="square" rtlCol="0">
            <a:spAutoFit/>
          </a:bodyPr>
          <a:lstStyle/>
          <a:p>
            <a:pPr algn="ctr"/>
            <a:r>
              <a:rPr lang="en-US" sz="3200" b="1" dirty="0" smtClean="0">
                <a:solidFill>
                  <a:srgbClr val="990000"/>
                </a:solidFill>
                <a:effectLst>
                  <a:outerShdw blurRad="38100" dist="38100" dir="2700000" algn="tl">
                    <a:srgbClr val="000000">
                      <a:alpha val="43137"/>
                    </a:srgbClr>
                  </a:outerShdw>
                </a:effectLst>
              </a:rPr>
              <a:t>CCQM Actions Taken Since the 20</a:t>
            </a:r>
            <a:r>
              <a:rPr lang="en-US" sz="3200" b="1" baseline="30000" dirty="0" smtClean="0">
                <a:solidFill>
                  <a:srgbClr val="990000"/>
                </a:solidFill>
                <a:effectLst>
                  <a:outerShdw blurRad="38100" dist="38100" dir="2700000" algn="tl">
                    <a:srgbClr val="000000">
                      <a:alpha val="43137"/>
                    </a:srgbClr>
                  </a:outerShdw>
                </a:effectLst>
              </a:rPr>
              <a:t>th</a:t>
            </a:r>
            <a:r>
              <a:rPr lang="en-US" sz="3200" b="1" dirty="0" smtClean="0">
                <a:solidFill>
                  <a:srgbClr val="990000"/>
                </a:solidFill>
                <a:effectLst>
                  <a:outerShdw blurRad="38100" dist="38100" dir="2700000" algn="tl">
                    <a:srgbClr val="000000">
                      <a:alpha val="43137"/>
                    </a:srgbClr>
                  </a:outerShdw>
                </a:effectLst>
              </a:rPr>
              <a:t> Meeting of the CCU Relevant to the Adoption of the Revised SI</a:t>
            </a:r>
            <a:endParaRPr lang="en-US" sz="3200" b="1" dirty="0">
              <a:solidFill>
                <a:srgbClr val="990000"/>
              </a:solidFill>
              <a:effectLst>
                <a:outerShdw blurRad="38100" dist="38100" dir="2700000" algn="tl">
                  <a:srgbClr val="000000">
                    <a:alpha val="43137"/>
                  </a:srgbClr>
                </a:outerShdw>
              </a:effectLst>
            </a:endParaRPr>
          </a:p>
        </p:txBody>
      </p:sp>
      <p:sp>
        <p:nvSpPr>
          <p:cNvPr id="8" name="Rectangle 7"/>
          <p:cNvSpPr/>
          <p:nvPr/>
        </p:nvSpPr>
        <p:spPr>
          <a:xfrm>
            <a:off x="14375" y="2080773"/>
            <a:ext cx="8915400" cy="400110"/>
          </a:xfrm>
          <a:prstGeom prst="rect">
            <a:avLst/>
          </a:prstGeom>
        </p:spPr>
        <p:txBody>
          <a:bodyPr wrap="square">
            <a:spAutoFit/>
          </a:bodyPr>
          <a:lstStyle/>
          <a:p>
            <a:pPr algn="ctr"/>
            <a:r>
              <a:rPr lang="en-US" sz="2000" b="1" kern="0" dirty="0" smtClean="0">
                <a:solidFill>
                  <a:srgbClr val="000099"/>
                </a:solidFill>
                <a:effectLst>
                  <a:outerShdw blurRad="38100" dist="38100" dir="2700000" algn="tl">
                    <a:srgbClr val="000000">
                      <a:alpha val="43137"/>
                    </a:srgbClr>
                  </a:outerShdw>
                </a:effectLst>
                <a:latin typeface="Arial"/>
              </a:rPr>
              <a:t>22</a:t>
            </a:r>
            <a:r>
              <a:rPr lang="en-US" sz="2000" b="1" kern="0" baseline="30000" dirty="0" smtClean="0">
                <a:solidFill>
                  <a:srgbClr val="000099"/>
                </a:solidFill>
                <a:effectLst>
                  <a:outerShdw blurRad="38100" dist="38100" dir="2700000" algn="tl">
                    <a:srgbClr val="000000">
                      <a:alpha val="43137"/>
                    </a:srgbClr>
                  </a:outerShdw>
                </a:effectLst>
                <a:latin typeface="Arial"/>
              </a:rPr>
              <a:t>nd</a:t>
            </a:r>
            <a:r>
              <a:rPr lang="en-US" sz="2000" b="1" kern="0" dirty="0" smtClean="0">
                <a:solidFill>
                  <a:srgbClr val="000099"/>
                </a:solidFill>
                <a:effectLst>
                  <a:outerShdw blurRad="38100" dist="38100" dir="2700000" algn="tl">
                    <a:srgbClr val="000000">
                      <a:alpha val="43137"/>
                    </a:srgbClr>
                  </a:outerShdw>
                </a:effectLst>
                <a:latin typeface="Arial"/>
              </a:rPr>
              <a:t> Meeting of the CCU                                     </a:t>
            </a:r>
            <a:r>
              <a:rPr lang="fr-FR" sz="2000" b="1" kern="0" dirty="0" smtClean="0">
                <a:solidFill>
                  <a:srgbClr val="000099"/>
                </a:solidFill>
                <a:effectLst>
                  <a:outerShdw blurRad="38100" dist="38100" dir="2700000" algn="tl">
                    <a:srgbClr val="000000">
                      <a:alpha val="43137"/>
                    </a:srgbClr>
                  </a:outerShdw>
                </a:effectLst>
                <a:latin typeface="Arial"/>
                <a:ea typeface="Times New Roman"/>
              </a:rPr>
              <a:t>BIPM</a:t>
            </a:r>
            <a:r>
              <a:rPr lang="fr-FR" sz="2000" b="1" kern="0" dirty="0">
                <a:solidFill>
                  <a:srgbClr val="000099"/>
                </a:solidFill>
                <a:effectLst>
                  <a:outerShdw blurRad="38100" dist="38100" dir="2700000" algn="tl">
                    <a:srgbClr val="000000">
                      <a:alpha val="43137"/>
                    </a:srgbClr>
                  </a:outerShdw>
                </a:effectLst>
                <a:latin typeface="Arial"/>
                <a:ea typeface="Times New Roman"/>
              </a:rPr>
              <a:t>, Sèvres, France</a:t>
            </a:r>
            <a:endParaRPr lang="en-US" dirty="0">
              <a:solidFill>
                <a:srgbClr val="000099"/>
              </a:solidFill>
            </a:endParaRPr>
          </a:p>
        </p:txBody>
      </p:sp>
      <p:sp>
        <p:nvSpPr>
          <p:cNvPr id="2" name="TextBox 1"/>
          <p:cNvSpPr txBox="1"/>
          <p:nvPr/>
        </p:nvSpPr>
        <p:spPr>
          <a:xfrm>
            <a:off x="3429000" y="3656478"/>
            <a:ext cx="2355197" cy="954107"/>
          </a:xfrm>
          <a:prstGeom prst="rect">
            <a:avLst/>
          </a:prstGeom>
          <a:noFill/>
        </p:spPr>
        <p:txBody>
          <a:bodyPr wrap="none" rtlCol="0">
            <a:spAutoFit/>
          </a:bodyPr>
          <a:lstStyle/>
          <a:p>
            <a:r>
              <a:rPr lang="en-US" sz="2800" b="1" dirty="0" smtClean="0">
                <a:solidFill>
                  <a:srgbClr val="000099"/>
                </a:solidFill>
              </a:rPr>
              <a:t>Willie E. May</a:t>
            </a:r>
          </a:p>
          <a:p>
            <a:r>
              <a:rPr lang="en-US" sz="2800" b="1" dirty="0" smtClean="0">
                <a:solidFill>
                  <a:srgbClr val="000099"/>
                </a:solidFill>
              </a:rPr>
              <a:t>CCQM Chair</a:t>
            </a:r>
            <a:endParaRPr lang="en-US" sz="2800" b="1" dirty="0">
              <a:solidFill>
                <a:srgbClr val="000099"/>
              </a:solidFill>
            </a:endParaRPr>
          </a:p>
        </p:txBody>
      </p:sp>
      <p:sp>
        <p:nvSpPr>
          <p:cNvPr id="3" name="Rectangle 2"/>
          <p:cNvSpPr/>
          <p:nvPr/>
        </p:nvSpPr>
        <p:spPr>
          <a:xfrm>
            <a:off x="28750" y="6322367"/>
            <a:ext cx="2632452" cy="461665"/>
          </a:xfrm>
          <a:prstGeom prst="rect">
            <a:avLst/>
          </a:prstGeom>
        </p:spPr>
        <p:txBody>
          <a:bodyPr wrap="none">
            <a:spAutoFit/>
          </a:bodyPr>
          <a:lstStyle/>
          <a:p>
            <a:r>
              <a:rPr lang="en-US" b="1" kern="0" dirty="0">
                <a:solidFill>
                  <a:srgbClr val="000099"/>
                </a:solidFill>
                <a:effectLst>
                  <a:outerShdw blurRad="38100" dist="38100" dir="2700000" algn="tl">
                    <a:srgbClr val="000000">
                      <a:alpha val="43137"/>
                    </a:srgbClr>
                  </a:outerShdw>
                </a:effectLst>
                <a:latin typeface="Arial"/>
              </a:rPr>
              <a:t>15-16 June 2016 </a:t>
            </a:r>
            <a:endParaRPr lang="en-US" dirty="0"/>
          </a:p>
        </p:txBody>
      </p:sp>
    </p:spTree>
    <p:extLst>
      <p:ext uri="{BB962C8B-B14F-4D97-AF65-F5344CB8AC3E}">
        <p14:creationId xmlns:p14="http://schemas.microsoft.com/office/powerpoint/2010/main" val="3400296069"/>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i="1" dirty="0" smtClean="0"/>
              <a:t>mise en pratique   </a:t>
            </a:r>
            <a:r>
              <a:rPr lang="fr-FR" dirty="0" smtClean="0"/>
              <a:t>(quick </a:t>
            </a:r>
            <a:r>
              <a:rPr lang="fr-FR" dirty="0" err="1" smtClean="0"/>
              <a:t>review</a:t>
            </a:r>
            <a:r>
              <a:rPr lang="fr-FR" dirty="0" smtClean="0"/>
              <a:t>)</a:t>
            </a:r>
            <a:endParaRPr lang="fr-FR" i="1" dirty="0"/>
          </a:p>
        </p:txBody>
      </p:sp>
      <p:graphicFrame>
        <p:nvGraphicFramePr>
          <p:cNvPr id="4" name="Content Placeholder 3"/>
          <p:cNvGraphicFramePr>
            <a:graphicFrameLocks noGrp="1" noChangeAspect="1"/>
          </p:cNvGraphicFramePr>
          <p:nvPr>
            <p:ph idx="1"/>
            <p:extLst/>
          </p:nvPr>
        </p:nvGraphicFramePr>
        <p:xfrm>
          <a:off x="365125" y="1341438"/>
          <a:ext cx="2806700" cy="1403350"/>
        </p:xfrm>
        <a:graphic>
          <a:graphicData uri="http://schemas.openxmlformats.org/presentationml/2006/ole">
            <mc:AlternateContent xmlns:mc="http://schemas.openxmlformats.org/markup-compatibility/2006">
              <mc:Choice xmlns:v="urn:schemas-microsoft-com:vml" Requires="v">
                <p:oleObj spid="_x0000_s1041" name="Equation" r:id="rId4" imgW="863280" imgH="431640" progId="Equation.DSMT4">
                  <p:embed/>
                </p:oleObj>
              </mc:Choice>
              <mc:Fallback>
                <p:oleObj name="Equation" r:id="rId4" imgW="863280" imgH="431640" progId="Equation.DSMT4">
                  <p:embed/>
                  <p:pic>
                    <p:nvPicPr>
                      <p:cNvPr id="0" name=""/>
                      <p:cNvPicPr/>
                      <p:nvPr/>
                    </p:nvPicPr>
                    <p:blipFill>
                      <a:blip r:embed="rId5"/>
                      <a:stretch>
                        <a:fillRect/>
                      </a:stretch>
                    </p:blipFill>
                    <p:spPr>
                      <a:xfrm>
                        <a:off x="365125" y="1341438"/>
                        <a:ext cx="2806700" cy="1403350"/>
                      </a:xfrm>
                      <a:prstGeom prst="rect">
                        <a:avLst/>
                      </a:prstGeom>
                    </p:spPr>
                  </p:pic>
                </p:oleObj>
              </mc:Fallback>
            </mc:AlternateContent>
          </a:graphicData>
        </a:graphic>
      </p:graphicFrame>
      <p:grpSp>
        <p:nvGrpSpPr>
          <p:cNvPr id="14" name="Group 13"/>
          <p:cNvGrpSpPr/>
          <p:nvPr/>
        </p:nvGrpSpPr>
        <p:grpSpPr>
          <a:xfrm>
            <a:off x="3851920" y="1268760"/>
            <a:ext cx="4968552" cy="5111898"/>
            <a:chOff x="3851920" y="1268760"/>
            <a:chExt cx="4968552" cy="5111898"/>
          </a:xfrm>
        </p:grpSpPr>
        <p:graphicFrame>
          <p:nvGraphicFramePr>
            <p:cNvPr id="5" name="Object 4"/>
            <p:cNvGraphicFramePr>
              <a:graphicFrameLocks noChangeAspect="1"/>
            </p:cNvGraphicFramePr>
            <p:nvPr>
              <p:extLst/>
            </p:nvPr>
          </p:nvGraphicFramePr>
          <p:xfrm>
            <a:off x="4373563" y="1582738"/>
            <a:ext cx="2235200" cy="919162"/>
          </p:xfrm>
          <a:graphic>
            <a:graphicData uri="http://schemas.openxmlformats.org/presentationml/2006/ole">
              <mc:AlternateContent xmlns:mc="http://schemas.openxmlformats.org/markup-compatibility/2006">
                <mc:Choice xmlns:v="urn:schemas-microsoft-com:vml" Requires="v">
                  <p:oleObj spid="_x0000_s1042" name="Equation" r:id="rId6" imgW="1143000" imgH="469800" progId="Equation.DSMT4">
                    <p:embed/>
                  </p:oleObj>
                </mc:Choice>
                <mc:Fallback>
                  <p:oleObj name="Equation" r:id="rId6" imgW="1143000" imgH="469800" progId="Equation.DSMT4">
                    <p:embed/>
                    <p:pic>
                      <p:nvPicPr>
                        <p:cNvPr id="0" name=""/>
                        <p:cNvPicPr/>
                        <p:nvPr/>
                      </p:nvPicPr>
                      <p:blipFill>
                        <a:blip r:embed="rId7"/>
                        <a:stretch>
                          <a:fillRect/>
                        </a:stretch>
                      </p:blipFill>
                      <p:spPr>
                        <a:xfrm>
                          <a:off x="4373563" y="1582738"/>
                          <a:ext cx="2235200" cy="919162"/>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4572490" y="2852936"/>
            <a:ext cx="1984619" cy="879261"/>
          </p:xfrm>
          <a:graphic>
            <a:graphicData uri="http://schemas.openxmlformats.org/presentationml/2006/ole">
              <mc:AlternateContent xmlns:mc="http://schemas.openxmlformats.org/markup-compatibility/2006">
                <mc:Choice xmlns:v="urn:schemas-microsoft-com:vml" Requires="v">
                  <p:oleObj spid="_x0000_s1043" name="Equation" r:id="rId8" imgW="1002960" imgH="444240" progId="Equation.DSMT4">
                    <p:embed/>
                  </p:oleObj>
                </mc:Choice>
                <mc:Fallback>
                  <p:oleObj name="Equation" r:id="rId8" imgW="1002960" imgH="444240" progId="Equation.DSMT4">
                    <p:embed/>
                    <p:pic>
                      <p:nvPicPr>
                        <p:cNvPr id="0" name=""/>
                        <p:cNvPicPr/>
                        <p:nvPr/>
                      </p:nvPicPr>
                      <p:blipFill>
                        <a:blip r:embed="rId9"/>
                        <a:stretch>
                          <a:fillRect/>
                        </a:stretch>
                      </p:blipFill>
                      <p:spPr>
                        <a:xfrm>
                          <a:off x="4572490" y="2852936"/>
                          <a:ext cx="1984619" cy="879261"/>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041552" y="4077072"/>
            <a:ext cx="1080119" cy="763987"/>
          </p:xfrm>
          <a:graphic>
            <a:graphicData uri="http://schemas.openxmlformats.org/presentationml/2006/ole">
              <mc:AlternateContent xmlns:mc="http://schemas.openxmlformats.org/markup-compatibility/2006">
                <mc:Choice xmlns:v="urn:schemas-microsoft-com:vml" Requires="v">
                  <p:oleObj spid="_x0000_s1044" name="Equation" r:id="rId10" imgW="520560" imgH="368280" progId="Equation.DSMT4">
                    <p:embed/>
                  </p:oleObj>
                </mc:Choice>
                <mc:Fallback>
                  <p:oleObj name="Equation" r:id="rId10" imgW="520560" imgH="368280" progId="Equation.DSMT4">
                    <p:embed/>
                    <p:pic>
                      <p:nvPicPr>
                        <p:cNvPr id="0" name=""/>
                        <p:cNvPicPr/>
                        <p:nvPr/>
                      </p:nvPicPr>
                      <p:blipFill>
                        <a:blip r:embed="rId11"/>
                        <a:stretch>
                          <a:fillRect/>
                        </a:stretch>
                      </p:blipFill>
                      <p:spPr>
                        <a:xfrm>
                          <a:off x="5041552" y="4077072"/>
                          <a:ext cx="1080119" cy="763987"/>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5171490" y="5373216"/>
            <a:ext cx="984685" cy="793219"/>
          </p:xfrm>
          <a:graphic>
            <a:graphicData uri="http://schemas.openxmlformats.org/presentationml/2006/ole">
              <mc:AlternateContent xmlns:mc="http://schemas.openxmlformats.org/markup-compatibility/2006">
                <mc:Choice xmlns:v="urn:schemas-microsoft-com:vml" Requires="v">
                  <p:oleObj spid="_x0000_s1045" name="Equation" r:id="rId12" imgW="457200" imgH="368280" progId="Equation.DSMT4">
                    <p:embed/>
                  </p:oleObj>
                </mc:Choice>
                <mc:Fallback>
                  <p:oleObj name="Equation" r:id="rId12" imgW="457200" imgH="368280" progId="Equation.DSMT4">
                    <p:embed/>
                    <p:pic>
                      <p:nvPicPr>
                        <p:cNvPr id="0" name=""/>
                        <p:cNvPicPr/>
                        <p:nvPr/>
                      </p:nvPicPr>
                      <p:blipFill>
                        <a:blip r:embed="rId13"/>
                        <a:stretch>
                          <a:fillRect/>
                        </a:stretch>
                      </p:blipFill>
                      <p:spPr>
                        <a:xfrm>
                          <a:off x="5171490" y="5373216"/>
                          <a:ext cx="984685" cy="793219"/>
                        </a:xfrm>
                        <a:prstGeom prst="rect">
                          <a:avLst/>
                        </a:prstGeom>
                      </p:spPr>
                    </p:pic>
                  </p:oleObj>
                </mc:Fallback>
              </mc:AlternateContent>
            </a:graphicData>
          </a:graphic>
        </p:graphicFrame>
        <p:sp>
          <p:nvSpPr>
            <p:cNvPr id="9" name="TextBox 8"/>
            <p:cNvSpPr txBox="1"/>
            <p:nvPr/>
          </p:nvSpPr>
          <p:spPr>
            <a:xfrm>
              <a:off x="7082789" y="1787068"/>
              <a:ext cx="981359" cy="646331"/>
            </a:xfrm>
            <a:prstGeom prst="rect">
              <a:avLst/>
            </a:prstGeom>
            <a:noFill/>
          </p:spPr>
          <p:txBody>
            <a:bodyPr wrap="none" rtlCol="0">
              <a:spAutoFit/>
            </a:bodyPr>
            <a:lstStyle/>
            <a:p>
              <a:r>
                <a:rPr lang="fr-FR" dirty="0" smtClean="0"/>
                <a:t>Si XRCD</a:t>
              </a:r>
            </a:p>
            <a:p>
              <a:r>
                <a:rPr lang="fr-FR" dirty="0" smtClean="0"/>
                <a:t>(unique)</a:t>
              </a:r>
              <a:endParaRPr lang="fr-FR" dirty="0"/>
            </a:p>
          </p:txBody>
        </p:sp>
        <p:sp>
          <p:nvSpPr>
            <p:cNvPr id="10" name="TextBox 9"/>
            <p:cNvSpPr txBox="1"/>
            <p:nvPr/>
          </p:nvSpPr>
          <p:spPr>
            <a:xfrm>
              <a:off x="6803345" y="2951707"/>
              <a:ext cx="1963038" cy="646331"/>
            </a:xfrm>
            <a:prstGeom prst="rect">
              <a:avLst/>
            </a:prstGeom>
            <a:noFill/>
          </p:spPr>
          <p:txBody>
            <a:bodyPr wrap="none" rtlCol="0">
              <a:spAutoFit/>
            </a:bodyPr>
            <a:lstStyle/>
            <a:p>
              <a:r>
                <a:rPr lang="fr-FR" dirty="0" err="1" smtClean="0"/>
                <a:t>gravimetry</a:t>
              </a:r>
              <a:endParaRPr lang="fr-FR" dirty="0" smtClean="0"/>
            </a:p>
            <a:p>
              <a:r>
                <a:rPr lang="fr-FR" dirty="0" smtClean="0"/>
                <a:t>(</a:t>
              </a:r>
              <a:r>
                <a:rPr lang="fr-FR" dirty="0" err="1" smtClean="0"/>
                <a:t>most</a:t>
              </a:r>
              <a:r>
                <a:rPr lang="fr-FR" dirty="0" smtClean="0"/>
                <a:t> </a:t>
              </a:r>
              <a:r>
                <a:rPr lang="fr-FR" dirty="0" err="1" smtClean="0"/>
                <a:t>widely</a:t>
              </a:r>
              <a:r>
                <a:rPr lang="fr-FR" dirty="0" smtClean="0"/>
                <a:t> </a:t>
              </a:r>
              <a:r>
                <a:rPr lang="fr-FR" dirty="0" err="1" smtClean="0"/>
                <a:t>used</a:t>
              </a:r>
              <a:r>
                <a:rPr lang="fr-FR" dirty="0" smtClean="0"/>
                <a:t>)</a:t>
              </a:r>
              <a:endParaRPr lang="fr-FR" dirty="0"/>
            </a:p>
          </p:txBody>
        </p:sp>
        <p:sp>
          <p:nvSpPr>
            <p:cNvPr id="11" name="TextBox 10"/>
            <p:cNvSpPr txBox="1"/>
            <p:nvPr/>
          </p:nvSpPr>
          <p:spPr>
            <a:xfrm>
              <a:off x="6864790" y="4222266"/>
              <a:ext cx="1273105" cy="369332"/>
            </a:xfrm>
            <a:prstGeom prst="rect">
              <a:avLst/>
            </a:prstGeom>
            <a:noFill/>
          </p:spPr>
          <p:txBody>
            <a:bodyPr wrap="none" rtlCol="0">
              <a:spAutoFit/>
            </a:bodyPr>
            <a:lstStyle/>
            <a:p>
              <a:r>
                <a:rPr lang="fr-FR" dirty="0" err="1" smtClean="0"/>
                <a:t>gas</a:t>
              </a:r>
              <a:r>
                <a:rPr lang="fr-FR" dirty="0" smtClean="0"/>
                <a:t> </a:t>
              </a:r>
              <a:r>
                <a:rPr lang="fr-FR" dirty="0" err="1" smtClean="0"/>
                <a:t>analysis</a:t>
              </a:r>
              <a:endParaRPr lang="fr-FR" dirty="0" smtClean="0"/>
            </a:p>
          </p:txBody>
        </p:sp>
        <p:sp>
          <p:nvSpPr>
            <p:cNvPr id="12" name="TextBox 11"/>
            <p:cNvSpPr txBox="1"/>
            <p:nvPr/>
          </p:nvSpPr>
          <p:spPr>
            <a:xfrm>
              <a:off x="6876256" y="5585159"/>
              <a:ext cx="1141146" cy="369332"/>
            </a:xfrm>
            <a:prstGeom prst="rect">
              <a:avLst/>
            </a:prstGeom>
            <a:noFill/>
          </p:spPr>
          <p:txBody>
            <a:bodyPr wrap="none" rtlCol="0">
              <a:spAutoFit/>
            </a:bodyPr>
            <a:lstStyle/>
            <a:p>
              <a:r>
                <a:rPr lang="fr-FR" dirty="0" err="1" smtClean="0"/>
                <a:t>electrolyis</a:t>
              </a:r>
              <a:endParaRPr lang="fr-FR" dirty="0" smtClean="0"/>
            </a:p>
          </p:txBody>
        </p:sp>
        <p:sp>
          <p:nvSpPr>
            <p:cNvPr id="13" name="Rectangle 12"/>
            <p:cNvSpPr/>
            <p:nvPr/>
          </p:nvSpPr>
          <p:spPr>
            <a:xfrm>
              <a:off x="3851920" y="1268760"/>
              <a:ext cx="4968552" cy="51118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Footer Placeholder 3"/>
          <p:cNvSpPr txBox="1">
            <a:spLocks/>
          </p:cNvSpPr>
          <p:nvPr/>
        </p:nvSpPr>
        <p:spPr>
          <a:xfrm>
            <a:off x="1979712" y="6412274"/>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CCU June 2016</a:t>
            </a:r>
            <a:endParaRPr lang="en-US" sz="1200" dirty="0"/>
          </a:p>
        </p:txBody>
      </p:sp>
      <p:sp>
        <p:nvSpPr>
          <p:cNvPr id="16" name="TextBox 15"/>
          <p:cNvSpPr txBox="1"/>
          <p:nvPr/>
        </p:nvSpPr>
        <p:spPr>
          <a:xfrm>
            <a:off x="251520" y="2348880"/>
            <a:ext cx="1248740" cy="338554"/>
          </a:xfrm>
          <a:prstGeom prst="rect">
            <a:avLst/>
          </a:prstGeom>
          <a:noFill/>
        </p:spPr>
        <p:txBody>
          <a:bodyPr wrap="none" rtlCol="0">
            <a:spAutoFit/>
          </a:bodyPr>
          <a:lstStyle/>
          <a:p>
            <a:r>
              <a:rPr lang="fr-FR" sz="1600" dirty="0" err="1" smtClean="0">
                <a:solidFill>
                  <a:schemeClr val="accent3">
                    <a:lumMod val="50000"/>
                  </a:schemeClr>
                </a:solidFill>
              </a:rPr>
              <a:t>amount</a:t>
            </a:r>
            <a:r>
              <a:rPr lang="fr-FR" sz="1600" dirty="0" smtClean="0">
                <a:solidFill>
                  <a:schemeClr val="accent3">
                    <a:lumMod val="50000"/>
                  </a:schemeClr>
                </a:solidFill>
              </a:rPr>
              <a:t> of </a:t>
            </a:r>
            <a:r>
              <a:rPr lang="fr-FR" sz="1600" dirty="0" smtClean="0">
                <a:solidFill>
                  <a:schemeClr val="accent3">
                    <a:lumMod val="50000"/>
                  </a:schemeClr>
                </a:solidFill>
                <a:latin typeface="Times New Roman" panose="02020603050405020304" pitchFamily="18" charset="0"/>
                <a:cs typeface="Times New Roman" panose="02020603050405020304" pitchFamily="18" charset="0"/>
              </a:rPr>
              <a:t>X</a:t>
            </a:r>
            <a:endParaRPr lang="fr-FR" sz="16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780273" y="1138380"/>
            <a:ext cx="1444306" cy="338554"/>
          </a:xfrm>
          <a:prstGeom prst="rect">
            <a:avLst/>
          </a:prstGeom>
          <a:noFill/>
        </p:spPr>
        <p:txBody>
          <a:bodyPr wrap="none" rtlCol="0">
            <a:spAutoFit/>
          </a:bodyPr>
          <a:lstStyle/>
          <a:p>
            <a:r>
              <a:rPr lang="fr-FR" sz="1600" dirty="0" smtClean="0">
                <a:solidFill>
                  <a:schemeClr val="accent3">
                    <a:lumMod val="50000"/>
                  </a:schemeClr>
                </a:solidFill>
              </a:rPr>
              <a:t>n</a:t>
            </a:r>
            <a:r>
              <a:rPr lang="fr-FR" sz="1600" baseline="30000" dirty="0" smtClean="0">
                <a:solidFill>
                  <a:schemeClr val="accent3">
                    <a:lumMod val="50000"/>
                  </a:schemeClr>
                </a:solidFill>
              </a:rPr>
              <a:t>o</a:t>
            </a:r>
            <a:r>
              <a:rPr lang="fr-FR" sz="1600" dirty="0" smtClean="0">
                <a:solidFill>
                  <a:schemeClr val="accent3">
                    <a:lumMod val="50000"/>
                  </a:schemeClr>
                </a:solidFill>
              </a:rPr>
              <a:t> of </a:t>
            </a:r>
            <a:r>
              <a:rPr lang="fr-FR" sz="1600" dirty="0" smtClean="0">
                <a:solidFill>
                  <a:schemeClr val="accent3">
                    <a:lumMod val="50000"/>
                  </a:schemeClr>
                </a:solidFill>
                <a:latin typeface="Times New Roman" panose="02020603050405020304" pitchFamily="18" charset="0"/>
                <a:cs typeface="Times New Roman" panose="02020603050405020304" pitchFamily="18" charset="0"/>
              </a:rPr>
              <a:t>X</a:t>
            </a:r>
            <a:r>
              <a:rPr lang="fr-FR" sz="1600" dirty="0" smtClean="0">
                <a:solidFill>
                  <a:schemeClr val="accent3">
                    <a:lumMod val="50000"/>
                  </a:schemeClr>
                </a:solidFill>
              </a:rPr>
              <a:t> </a:t>
            </a:r>
            <a:r>
              <a:rPr lang="fr-FR" sz="1600" dirty="0" err="1" smtClean="0">
                <a:solidFill>
                  <a:schemeClr val="accent3">
                    <a:lumMod val="50000"/>
                  </a:schemeClr>
                </a:solidFill>
              </a:rPr>
              <a:t>entities</a:t>
            </a:r>
            <a:endParaRPr lang="fr-FR" sz="1600" dirty="0">
              <a:solidFill>
                <a:schemeClr val="accent3">
                  <a:lumMod val="50000"/>
                </a:schemeClr>
              </a:solidFill>
            </a:endParaRPr>
          </a:p>
        </p:txBody>
      </p:sp>
      <p:sp>
        <p:nvSpPr>
          <p:cNvPr id="18" name="TextBox 15"/>
          <p:cNvSpPr txBox="1"/>
          <p:nvPr/>
        </p:nvSpPr>
        <p:spPr>
          <a:xfrm>
            <a:off x="1746861" y="2564904"/>
            <a:ext cx="1739130" cy="338554"/>
          </a:xfrm>
          <a:prstGeom prst="rect">
            <a:avLst/>
          </a:prstGeom>
          <a:noFill/>
        </p:spPr>
        <p:txBody>
          <a:bodyPr wrap="none" rtlCol="0">
            <a:spAutoFit/>
          </a:bodyPr>
          <a:lstStyle/>
          <a:p>
            <a:r>
              <a:rPr lang="fr-FR" sz="1600" dirty="0" smtClean="0">
                <a:solidFill>
                  <a:schemeClr val="accent3">
                    <a:lumMod val="50000"/>
                  </a:schemeClr>
                </a:solidFill>
              </a:rPr>
              <a:t>Avogadro constant</a:t>
            </a:r>
            <a:endParaRPr lang="fr-FR" sz="1600"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46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err="1" smtClean="0"/>
              <a:t>Silicon</a:t>
            </a:r>
            <a:r>
              <a:rPr lang="fr-FR" dirty="0" smtClean="0"/>
              <a:t> XRCD</a:t>
            </a:r>
          </a:p>
          <a:p>
            <a:endParaRPr lang="fr-FR" dirty="0"/>
          </a:p>
          <a:p>
            <a:pPr marL="0" indent="0">
              <a:buNone/>
            </a:pPr>
            <a:endParaRPr lang="fr-FR" dirty="0"/>
          </a:p>
        </p:txBody>
      </p:sp>
      <p:sp>
        <p:nvSpPr>
          <p:cNvPr id="3" name="Title 2"/>
          <p:cNvSpPr>
            <a:spLocks noGrp="1"/>
          </p:cNvSpPr>
          <p:nvPr>
            <p:ph type="title"/>
          </p:nvPr>
        </p:nvSpPr>
        <p:spPr/>
        <p:txBody>
          <a:bodyPr/>
          <a:lstStyle/>
          <a:p>
            <a:r>
              <a:rPr lang="fr-FR" dirty="0" smtClean="0"/>
              <a:t>2. </a:t>
            </a:r>
            <a:r>
              <a:rPr lang="fr-FR" dirty="0" err="1" smtClean="0"/>
              <a:t>Realization</a:t>
            </a:r>
            <a:r>
              <a:rPr lang="fr-FR" dirty="0" smtClean="0"/>
              <a:t> of the </a:t>
            </a:r>
            <a:r>
              <a:rPr lang="fr-FR" dirty="0" err="1" smtClean="0"/>
              <a:t>definition</a:t>
            </a:r>
            <a:r>
              <a:rPr lang="fr-FR" dirty="0" smtClean="0"/>
              <a:t> of the mole</a:t>
            </a:r>
            <a:br>
              <a:rPr lang="fr-FR" dirty="0" smtClean="0"/>
            </a:br>
            <a:r>
              <a:rPr lang="fr-FR" dirty="0" smtClean="0"/>
              <a:t>    </a:t>
            </a:r>
            <a:r>
              <a:rPr lang="fr-FR" dirty="0" err="1" smtClean="0"/>
              <a:t>with</a:t>
            </a:r>
            <a:r>
              <a:rPr lang="fr-FR" dirty="0" smtClean="0"/>
              <a:t> the </a:t>
            </a:r>
            <a:r>
              <a:rPr lang="fr-FR" dirty="0" err="1" smtClean="0"/>
              <a:t>smallest</a:t>
            </a:r>
            <a:r>
              <a:rPr lang="fr-FR" dirty="0" smtClean="0"/>
              <a:t> </a:t>
            </a:r>
            <a:r>
              <a:rPr lang="fr-FR" dirty="0" err="1" smtClean="0"/>
              <a:t>uncertainty</a:t>
            </a:r>
            <a:r>
              <a:rPr lang="fr-FR" dirty="0" smtClean="0"/>
              <a:t> </a:t>
            </a:r>
            <a:endParaRPr lang="fr-FR" dirty="0"/>
          </a:p>
        </p:txBody>
      </p:sp>
      <p:graphicFrame>
        <p:nvGraphicFramePr>
          <p:cNvPr id="4" name="Object 3"/>
          <p:cNvGraphicFramePr>
            <a:graphicFrameLocks noChangeAspect="1"/>
          </p:cNvGraphicFramePr>
          <p:nvPr>
            <p:extLst/>
          </p:nvPr>
        </p:nvGraphicFramePr>
        <p:xfrm>
          <a:off x="3275856" y="1700808"/>
          <a:ext cx="3110738" cy="1279202"/>
        </p:xfrm>
        <a:graphic>
          <a:graphicData uri="http://schemas.openxmlformats.org/presentationml/2006/ole">
            <mc:AlternateContent xmlns:mc="http://schemas.openxmlformats.org/markup-compatibility/2006">
              <mc:Choice xmlns:v="urn:schemas-microsoft-com:vml" Requires="v">
                <p:oleObj spid="_x0000_s2056" name="Equation" r:id="rId3" imgW="1143000" imgH="469800" progId="Equation.DSMT4">
                  <p:embed/>
                </p:oleObj>
              </mc:Choice>
              <mc:Fallback>
                <p:oleObj name="Equation" r:id="rId3" imgW="1143000" imgH="469800" progId="Equation.DSMT4">
                  <p:embed/>
                  <p:pic>
                    <p:nvPicPr>
                      <p:cNvPr id="0" name=""/>
                      <p:cNvPicPr/>
                      <p:nvPr/>
                    </p:nvPicPr>
                    <p:blipFill>
                      <a:blip r:embed="rId4"/>
                      <a:stretch>
                        <a:fillRect/>
                      </a:stretch>
                    </p:blipFill>
                    <p:spPr>
                      <a:xfrm>
                        <a:off x="3275856" y="1700808"/>
                        <a:ext cx="3110738" cy="1279202"/>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4355976" y="3324949"/>
          <a:ext cx="2597643" cy="1264958"/>
        </p:xfrm>
        <a:graphic>
          <a:graphicData uri="http://schemas.openxmlformats.org/presentationml/2006/ole">
            <mc:AlternateContent xmlns:mc="http://schemas.openxmlformats.org/markup-compatibility/2006">
              <mc:Choice xmlns:v="urn:schemas-microsoft-com:vml" Requires="v">
                <p:oleObj spid="_x0000_s2057" name="Equation" r:id="rId5" imgW="965160" imgH="469800" progId="Equation.DSMT4">
                  <p:embed/>
                </p:oleObj>
              </mc:Choice>
              <mc:Fallback>
                <p:oleObj name="Equation" r:id="rId5" imgW="965160" imgH="469800" progId="Equation.DSMT4">
                  <p:embed/>
                  <p:pic>
                    <p:nvPicPr>
                      <p:cNvPr id="0" name=""/>
                      <p:cNvPicPr/>
                      <p:nvPr/>
                    </p:nvPicPr>
                    <p:blipFill>
                      <a:blip r:embed="rId6"/>
                      <a:stretch>
                        <a:fillRect/>
                      </a:stretch>
                    </p:blipFill>
                    <p:spPr>
                      <a:xfrm>
                        <a:off x="4355976" y="3324949"/>
                        <a:ext cx="2597643" cy="1264958"/>
                      </a:xfrm>
                      <a:prstGeom prst="rect">
                        <a:avLst/>
                      </a:prstGeom>
                    </p:spPr>
                  </p:pic>
                </p:oleObj>
              </mc:Fallback>
            </mc:AlternateContent>
          </a:graphicData>
        </a:graphic>
      </p:graphicFrame>
      <p:sp>
        <p:nvSpPr>
          <p:cNvPr id="8" name="TextBox 7"/>
          <p:cNvSpPr txBox="1"/>
          <p:nvPr/>
        </p:nvSpPr>
        <p:spPr>
          <a:xfrm>
            <a:off x="755576" y="5157192"/>
            <a:ext cx="7730001" cy="830997"/>
          </a:xfrm>
          <a:prstGeom prst="rect">
            <a:avLst/>
          </a:prstGeom>
          <a:solidFill>
            <a:srgbClr val="FFFFCC"/>
          </a:solidFill>
          <a:ln>
            <a:solidFill>
              <a:schemeClr val="tx1">
                <a:lumMod val="50000"/>
                <a:lumOff val="50000"/>
              </a:schemeClr>
            </a:solidFill>
          </a:ln>
        </p:spPr>
        <p:txBody>
          <a:bodyPr wrap="none" rtlCol="0">
            <a:spAutoFit/>
          </a:bodyPr>
          <a:lstStyle/>
          <a:p>
            <a:r>
              <a:rPr lang="fr-FR" sz="2400" i="1" dirty="0" smtClean="0">
                <a:latin typeface="Times New Roman" panose="02020603050405020304" pitchFamily="18" charset="0"/>
                <a:cs typeface="Times New Roman" panose="02020603050405020304" pitchFamily="18" charset="0"/>
              </a:rPr>
              <a:t>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equals</a:t>
            </a:r>
            <a:r>
              <a:rPr lang="fr-FR" sz="2400" dirty="0" smtClean="0">
                <a:latin typeface="Times New Roman" panose="02020603050405020304" pitchFamily="18" charset="0"/>
                <a:cs typeface="Times New Roman" panose="02020603050405020304" pitchFamily="18" charset="0"/>
              </a:rPr>
              <a:t> volume, </a:t>
            </a:r>
            <a:r>
              <a:rPr lang="fr-FR" sz="2400" b="1" i="1" dirty="0" smtClean="0">
                <a:latin typeface="Times New Roman" panose="02020603050405020304" pitchFamily="18" charset="0"/>
                <a:cs typeface="Times New Roman" panose="02020603050405020304" pitchFamily="18" charset="0"/>
              </a:rPr>
              <a:t>V</a:t>
            </a:r>
            <a:r>
              <a:rPr lang="fr-FR" sz="2400" b="1" baseline="-25000" dirty="0" smtClean="0">
                <a:latin typeface="Times New Roman" panose="02020603050405020304" pitchFamily="18" charset="0"/>
                <a:cs typeface="Times New Roman" panose="02020603050405020304" pitchFamily="18" charset="0"/>
              </a:rPr>
              <a:t>S</a:t>
            </a:r>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divided</a:t>
            </a:r>
            <a:r>
              <a:rPr lang="fr-FR" sz="2400" dirty="0" smtClean="0">
                <a:latin typeface="Times New Roman" panose="02020603050405020304" pitchFamily="18" charset="0"/>
                <a:cs typeface="Times New Roman" panose="02020603050405020304" pitchFamily="18" charset="0"/>
              </a:rPr>
              <a:t> by </a:t>
            </a:r>
            <a:r>
              <a:rPr lang="fr-FR" sz="2400" dirty="0" err="1" smtClean="0">
                <a:latin typeface="Times New Roman" panose="02020603050405020304" pitchFamily="18" charset="0"/>
                <a:cs typeface="Times New Roman" panose="02020603050405020304" pitchFamily="18" charset="0"/>
              </a:rPr>
              <a:t>molar</a:t>
            </a:r>
            <a:r>
              <a:rPr lang="fr-FR" sz="2400" dirty="0" smtClean="0">
                <a:latin typeface="Times New Roman" panose="02020603050405020304" pitchFamily="18" charset="0"/>
                <a:cs typeface="Times New Roman" panose="02020603050405020304" pitchFamily="18" charset="0"/>
              </a:rPr>
              <a:t> volume, </a:t>
            </a:r>
            <a:r>
              <a:rPr lang="fr-FR" sz="2400" b="1" i="1" dirty="0" err="1" smtClean="0">
                <a:latin typeface="Times New Roman" panose="02020603050405020304" pitchFamily="18" charset="0"/>
                <a:cs typeface="Times New Roman" panose="02020603050405020304" pitchFamily="18" charset="0"/>
              </a:rPr>
              <a:t>N</a:t>
            </a:r>
            <a:r>
              <a:rPr lang="fr-FR" sz="2400" b="1" baseline="-25000" dirty="0" err="1" smtClean="0">
                <a:latin typeface="Times New Roman" panose="02020603050405020304" pitchFamily="18" charset="0"/>
                <a:cs typeface="Times New Roman" panose="02020603050405020304" pitchFamily="18" charset="0"/>
              </a:rPr>
              <a:t>A</a:t>
            </a:r>
            <a:r>
              <a:rPr lang="fr-FR" sz="2400" b="1" i="1" dirty="0" err="1" smtClean="0">
                <a:latin typeface="Times New Roman" panose="02020603050405020304" pitchFamily="18" charset="0"/>
                <a:cs typeface="Times New Roman" panose="02020603050405020304" pitchFamily="18" charset="0"/>
              </a:rPr>
              <a:t>a</a:t>
            </a:r>
            <a:r>
              <a:rPr lang="fr-FR" sz="2400" b="1" dirty="0" smtClean="0">
                <a:latin typeface="Times New Roman" panose="02020603050405020304" pitchFamily="18" charset="0"/>
                <a:cs typeface="Times New Roman" panose="02020603050405020304" pitchFamily="18" charset="0"/>
              </a:rPr>
              <a:t>(</a:t>
            </a:r>
            <a:r>
              <a:rPr lang="fr-FR" sz="2400" b="1" baseline="30000" dirty="0" smtClean="0">
                <a:latin typeface="Times New Roman" panose="02020603050405020304" pitchFamily="18" charset="0"/>
                <a:cs typeface="Times New Roman" panose="02020603050405020304" pitchFamily="18" charset="0"/>
              </a:rPr>
              <a:t>28</a:t>
            </a:r>
            <a:r>
              <a:rPr lang="fr-FR" sz="2400" b="1" dirty="0" smtClean="0">
                <a:latin typeface="Times New Roman" panose="02020603050405020304" pitchFamily="18" charset="0"/>
                <a:cs typeface="Times New Roman" panose="02020603050405020304" pitchFamily="18" charset="0"/>
              </a:rPr>
              <a:t>Si)</a:t>
            </a:r>
            <a:r>
              <a:rPr lang="fr-FR" sz="2400" b="1" baseline="30000" dirty="0" smtClean="0">
                <a:latin typeface="Times New Roman" panose="02020603050405020304" pitchFamily="18" charset="0"/>
                <a:cs typeface="Times New Roman" panose="02020603050405020304" pitchFamily="18" charset="0"/>
              </a:rPr>
              <a:t>3</a:t>
            </a:r>
            <a:r>
              <a:rPr lang="fr-FR" sz="2400" b="1" dirty="0" smtClean="0">
                <a:latin typeface="Times New Roman" panose="02020603050405020304" pitchFamily="18" charset="0"/>
                <a:cs typeface="Times New Roman" panose="02020603050405020304" pitchFamily="18" charset="0"/>
              </a:rPr>
              <a:t>/8</a:t>
            </a:r>
            <a:r>
              <a:rPr lang="fr-FR" sz="2400" dirty="0" smtClean="0">
                <a:latin typeface="Times New Roman" panose="02020603050405020304" pitchFamily="18" charset="0"/>
                <a:cs typeface="Times New Roman" panose="02020603050405020304" pitchFamily="18" charset="0"/>
              </a:rPr>
              <a:t>.</a:t>
            </a:r>
          </a:p>
          <a:p>
            <a:r>
              <a:rPr lang="fr-FR" sz="2400" i="1" dirty="0" smtClean="0">
                <a:latin typeface="Times New Roman" panose="02020603050405020304" pitchFamily="18" charset="0"/>
                <a:cs typeface="Times New Roman" panose="02020603050405020304" pitchFamily="18" charset="0"/>
              </a:rPr>
              <a:t>                                           </a:t>
            </a:r>
            <a:r>
              <a:rPr lang="fr-FR" sz="2400" i="1" dirty="0" err="1" smtClean="0">
                <a:latin typeface="Times New Roman" panose="02020603050405020304" pitchFamily="18" charset="0"/>
                <a:cs typeface="Times New Roman" panose="02020603050405020304" pitchFamily="18" charset="0"/>
              </a:rPr>
              <a:t>u</a:t>
            </a:r>
            <a:r>
              <a:rPr lang="fr-FR" sz="2400" baseline="-25000" dirty="0" err="1" smtClean="0">
                <a:latin typeface="Times New Roman" panose="02020603050405020304" pitchFamily="18" charset="0"/>
                <a:cs typeface="Times New Roman" panose="02020603050405020304" pitchFamily="18" charset="0"/>
              </a:rPr>
              <a:t>r</a:t>
            </a:r>
            <a:r>
              <a:rPr lang="fr-FR" sz="2400" baseline="-25000"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sym typeface="Symbol" panose="05050102010706020507" pitchFamily="18" charset="2"/>
              </a:rPr>
              <a:t> 2  10</a:t>
            </a:r>
            <a:r>
              <a:rPr lang="fr-FR" sz="2400" baseline="30000" dirty="0" smtClean="0">
                <a:latin typeface="Times New Roman" panose="02020603050405020304" pitchFamily="18" charset="0"/>
                <a:cs typeface="Times New Roman" panose="02020603050405020304" pitchFamily="18" charset="0"/>
                <a:sym typeface="Symbol" panose="05050102010706020507" pitchFamily="18" charset="2"/>
              </a:rPr>
              <a:t>-8</a:t>
            </a:r>
            <a:endParaRPr lang="fr-FR" sz="2400" i="1" dirty="0">
              <a:latin typeface="Times New Roman" panose="02020603050405020304" pitchFamily="18" charset="0"/>
              <a:cs typeface="Times New Roman" panose="02020603050405020304" pitchFamily="18" charset="0"/>
            </a:endParaRPr>
          </a:p>
        </p:txBody>
      </p:sp>
      <p:sp>
        <p:nvSpPr>
          <p:cNvPr id="9" name="Footer Placeholder 3"/>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t>CCU June 2016</a:t>
            </a:r>
            <a:endParaRPr lang="en-US" sz="1200" dirty="0"/>
          </a:p>
        </p:txBody>
      </p:sp>
      <p:pic>
        <p:nvPicPr>
          <p:cNvPr id="10" name="Content Placeholder 9"/>
          <p:cNvPicPr>
            <a:picLocks/>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48040" y="2711227"/>
            <a:ext cx="2628292" cy="1520947"/>
          </a:xfrm>
          <a:prstGeom prst="rect">
            <a:avLst/>
          </a:prstGeom>
          <a:noFill/>
        </p:spPr>
      </p:pic>
      <p:pic>
        <p:nvPicPr>
          <p:cNvPr id="11" name="Picture 10"/>
          <p:cNvPicPr>
            <a:picLocks noChangeAspect="1"/>
          </p:cNvPicPr>
          <p:nvPr/>
        </p:nvPicPr>
        <p:blipFill>
          <a:blip r:embed="rId9"/>
          <a:stretch>
            <a:fillRect/>
          </a:stretch>
        </p:blipFill>
        <p:spPr>
          <a:xfrm>
            <a:off x="6671738" y="1712320"/>
            <a:ext cx="2015062" cy="1440160"/>
          </a:xfrm>
          <a:prstGeom prst="rect">
            <a:avLst/>
          </a:prstGeom>
        </p:spPr>
      </p:pic>
      <p:sp>
        <p:nvSpPr>
          <p:cNvPr id="5" name="ZoneTexte 4"/>
          <p:cNvSpPr txBox="1"/>
          <p:nvPr/>
        </p:nvSpPr>
        <p:spPr>
          <a:xfrm>
            <a:off x="1691680" y="4198742"/>
            <a:ext cx="886781" cy="246221"/>
          </a:xfrm>
          <a:prstGeom prst="rect">
            <a:avLst/>
          </a:prstGeom>
          <a:noFill/>
        </p:spPr>
        <p:txBody>
          <a:bodyPr wrap="none" rtlCol="0">
            <a:spAutoFit/>
          </a:bodyPr>
          <a:lstStyle/>
          <a:p>
            <a:r>
              <a:rPr lang="fr-FR" sz="1000" dirty="0" err="1" smtClean="0"/>
              <a:t>determine</a:t>
            </a:r>
            <a:r>
              <a:rPr lang="fr-FR" sz="1000" dirty="0" smtClean="0"/>
              <a:t> </a:t>
            </a:r>
            <a:r>
              <a:rPr lang="fr-FR" sz="1000" i="1" dirty="0" smtClean="0">
                <a:latin typeface="Times New Roman" panose="02020603050405020304" pitchFamily="18" charset="0"/>
                <a:cs typeface="Times New Roman" panose="02020603050405020304" pitchFamily="18" charset="0"/>
              </a:rPr>
              <a:t>V</a:t>
            </a:r>
            <a:r>
              <a:rPr lang="fr-FR" sz="1000" baseline="-25000" dirty="0" smtClean="0">
                <a:latin typeface="Times New Roman" panose="02020603050405020304" pitchFamily="18" charset="0"/>
                <a:cs typeface="Times New Roman" panose="02020603050405020304" pitchFamily="18" charset="0"/>
              </a:rPr>
              <a:t>S</a:t>
            </a:r>
            <a:endParaRPr lang="en-US" sz="1000" dirty="0">
              <a:latin typeface="Times New Roman" panose="02020603050405020304" pitchFamily="18" charset="0"/>
              <a:cs typeface="Times New Roman" panose="02020603050405020304" pitchFamily="18" charset="0"/>
            </a:endParaRPr>
          </a:p>
        </p:txBody>
      </p:sp>
      <p:sp>
        <p:nvSpPr>
          <p:cNvPr id="12" name="ZoneTexte 11"/>
          <p:cNvSpPr txBox="1"/>
          <p:nvPr/>
        </p:nvSpPr>
        <p:spPr>
          <a:xfrm>
            <a:off x="7308304" y="3138673"/>
            <a:ext cx="824265" cy="246221"/>
          </a:xfrm>
          <a:prstGeom prst="rect">
            <a:avLst/>
          </a:prstGeom>
          <a:noFill/>
        </p:spPr>
        <p:txBody>
          <a:bodyPr wrap="none" rtlCol="0">
            <a:spAutoFit/>
          </a:bodyPr>
          <a:lstStyle/>
          <a:p>
            <a:r>
              <a:rPr lang="fr-FR" sz="1000" dirty="0" err="1" smtClean="0"/>
              <a:t>determine</a:t>
            </a:r>
            <a:r>
              <a:rPr lang="fr-FR" sz="1000" dirty="0" smtClean="0"/>
              <a:t> </a:t>
            </a:r>
            <a:r>
              <a:rPr lang="fr-FR" sz="1000" i="1" dirty="0" smtClean="0">
                <a:latin typeface="Times New Roman" panose="02020603050405020304" pitchFamily="18" charset="0"/>
                <a:cs typeface="Times New Roman" panose="02020603050405020304" pitchFamily="18" charset="0"/>
              </a:rPr>
              <a:t>a</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527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err="1" smtClean="0"/>
              <a:t>Gravimetric</a:t>
            </a:r>
            <a:r>
              <a:rPr lang="fr-FR" dirty="0" smtClean="0"/>
              <a:t> </a:t>
            </a:r>
            <a:r>
              <a:rPr lang="fr-FR" dirty="0" err="1" smtClean="0"/>
              <a:t>preparation</a:t>
            </a:r>
            <a:endParaRPr lang="fr-FR" dirty="0"/>
          </a:p>
        </p:txBody>
      </p:sp>
      <p:sp>
        <p:nvSpPr>
          <p:cNvPr id="3" name="Title 2"/>
          <p:cNvSpPr>
            <a:spLocks noGrp="1"/>
          </p:cNvSpPr>
          <p:nvPr>
            <p:ph type="title"/>
          </p:nvPr>
        </p:nvSpPr>
        <p:spPr/>
        <p:txBody>
          <a:bodyPr/>
          <a:lstStyle/>
          <a:p>
            <a:r>
              <a:rPr lang="fr-FR" dirty="0" smtClean="0"/>
              <a:t>3.  Common </a:t>
            </a:r>
            <a:r>
              <a:rPr lang="fr-FR" dirty="0" err="1" smtClean="0"/>
              <a:t>methods</a:t>
            </a:r>
            <a:r>
              <a:rPr lang="fr-FR" dirty="0" smtClean="0"/>
              <a:t> for the </a:t>
            </a:r>
            <a:r>
              <a:rPr lang="fr-FR" dirty="0" err="1" smtClean="0"/>
              <a:t>realization</a:t>
            </a:r>
            <a:r>
              <a:rPr lang="fr-FR" dirty="0" smtClean="0"/>
              <a:t> and</a:t>
            </a:r>
            <a:br>
              <a:rPr lang="fr-FR" dirty="0" smtClean="0"/>
            </a:br>
            <a:r>
              <a:rPr lang="fr-FR" dirty="0"/>
              <a:t> </a:t>
            </a:r>
            <a:r>
              <a:rPr lang="fr-FR" dirty="0" smtClean="0"/>
              <a:t>     </a:t>
            </a:r>
            <a:r>
              <a:rPr lang="fr-FR" dirty="0" err="1" smtClean="0"/>
              <a:t>dissemination</a:t>
            </a:r>
            <a:r>
              <a:rPr lang="fr-FR" dirty="0" smtClean="0"/>
              <a:t> of the mole</a:t>
            </a:r>
            <a:endParaRPr lang="fr-FR" dirty="0"/>
          </a:p>
        </p:txBody>
      </p:sp>
      <p:graphicFrame>
        <p:nvGraphicFramePr>
          <p:cNvPr id="4" name="Object 3"/>
          <p:cNvGraphicFramePr>
            <a:graphicFrameLocks noChangeAspect="1"/>
          </p:cNvGraphicFramePr>
          <p:nvPr>
            <p:extLst/>
          </p:nvPr>
        </p:nvGraphicFramePr>
        <p:xfrm>
          <a:off x="2738438" y="2060848"/>
          <a:ext cx="3365500" cy="877888"/>
        </p:xfrm>
        <a:graphic>
          <a:graphicData uri="http://schemas.openxmlformats.org/presentationml/2006/ole">
            <mc:AlternateContent xmlns:mc="http://schemas.openxmlformats.org/markup-compatibility/2006">
              <mc:Choice xmlns:v="urn:schemas-microsoft-com:vml" Requires="v">
                <p:oleObj spid="_x0000_s3080" name="Equation" r:id="rId3" imgW="1701720" imgH="444240" progId="Equation.DSMT4">
                  <p:embed/>
                </p:oleObj>
              </mc:Choice>
              <mc:Fallback>
                <p:oleObj name="Equation" r:id="rId3" imgW="1701720" imgH="444240" progId="Equation.DSMT4">
                  <p:embed/>
                  <p:pic>
                    <p:nvPicPr>
                      <p:cNvPr id="0" name=""/>
                      <p:cNvPicPr/>
                      <p:nvPr/>
                    </p:nvPicPr>
                    <p:blipFill>
                      <a:blip r:embed="rId4"/>
                      <a:stretch>
                        <a:fillRect/>
                      </a:stretch>
                    </p:blipFill>
                    <p:spPr>
                      <a:xfrm>
                        <a:off x="2738438" y="2060848"/>
                        <a:ext cx="3365500" cy="877888"/>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3275856" y="3212976"/>
          <a:ext cx="3441700" cy="877887"/>
        </p:xfrm>
        <a:graphic>
          <a:graphicData uri="http://schemas.openxmlformats.org/presentationml/2006/ole">
            <mc:AlternateContent xmlns:mc="http://schemas.openxmlformats.org/markup-compatibility/2006">
              <mc:Choice xmlns:v="urn:schemas-microsoft-com:vml" Requires="v">
                <p:oleObj spid="_x0000_s3081" name="Equation" r:id="rId5" imgW="1739880" imgH="444240" progId="Equation.DSMT4">
                  <p:embed/>
                </p:oleObj>
              </mc:Choice>
              <mc:Fallback>
                <p:oleObj name="Equation" r:id="rId5" imgW="1739880" imgH="444240" progId="Equation.DSMT4">
                  <p:embed/>
                  <p:pic>
                    <p:nvPicPr>
                      <p:cNvPr id="0" name=""/>
                      <p:cNvPicPr/>
                      <p:nvPr/>
                    </p:nvPicPr>
                    <p:blipFill>
                      <a:blip r:embed="rId6"/>
                      <a:stretch>
                        <a:fillRect/>
                      </a:stretch>
                    </p:blipFill>
                    <p:spPr>
                      <a:xfrm>
                        <a:off x="3275856" y="3212976"/>
                        <a:ext cx="3441700" cy="877887"/>
                      </a:xfrm>
                      <a:prstGeom prst="rect">
                        <a:avLst/>
                      </a:prstGeom>
                    </p:spPr>
                  </p:pic>
                </p:oleObj>
              </mc:Fallback>
            </mc:AlternateContent>
          </a:graphicData>
        </a:graphic>
      </p:graphicFrame>
      <p:sp>
        <p:nvSpPr>
          <p:cNvPr id="6" name="TextBox 5"/>
          <p:cNvSpPr txBox="1"/>
          <p:nvPr/>
        </p:nvSpPr>
        <p:spPr>
          <a:xfrm>
            <a:off x="2555776" y="4690282"/>
            <a:ext cx="4953600" cy="1200329"/>
          </a:xfrm>
          <a:prstGeom prst="rect">
            <a:avLst/>
          </a:prstGeom>
          <a:solidFill>
            <a:srgbClr val="FFFFCC"/>
          </a:solidFill>
          <a:ln>
            <a:solidFill>
              <a:srgbClr val="193B7F"/>
            </a:solidFill>
          </a:ln>
        </p:spPr>
        <p:txBody>
          <a:bodyPr wrap="none" rtlCol="0">
            <a:spAutoFit/>
          </a:bodyPr>
          <a:lstStyle/>
          <a:p>
            <a:r>
              <a:rPr lang="fr-FR" sz="2400" b="1" i="1" dirty="0" smtClean="0">
                <a:latin typeface="Times New Roman" panose="02020603050405020304" pitchFamily="18" charset="0"/>
                <a:cs typeface="Times New Roman" panose="02020603050405020304" pitchFamily="18" charset="0"/>
              </a:rPr>
              <a:t>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equals</a:t>
            </a:r>
            <a:r>
              <a:rPr lang="fr-FR" sz="2400" dirty="0" smtClean="0">
                <a:latin typeface="Times New Roman" panose="02020603050405020304" pitchFamily="18" charset="0"/>
                <a:cs typeface="Times New Roman" panose="02020603050405020304" pitchFamily="18" charset="0"/>
              </a:rPr>
              <a:t> total mass of X, </a:t>
            </a:r>
            <a:r>
              <a:rPr lang="fr-FR" sz="2400" b="1" i="1" dirty="0" smtClean="0">
                <a:latin typeface="Times New Roman" panose="02020603050405020304" pitchFamily="18" charset="0"/>
                <a:cs typeface="Times New Roman" panose="02020603050405020304" pitchFamily="18" charset="0"/>
              </a:rPr>
              <a:t>w</a:t>
            </a:r>
            <a:r>
              <a:rPr lang="fr-FR" sz="2400" b="1" dirty="0" smtClean="0">
                <a:latin typeface="Times New Roman" panose="02020603050405020304" pitchFamily="18" charset="0"/>
                <a:cs typeface="Times New Roman" panose="02020603050405020304" pitchFamily="18" charset="0"/>
              </a:rPr>
              <a:t>(X)</a:t>
            </a:r>
            <a:r>
              <a:rPr lang="fr-FR" sz="2400" b="1" i="1" dirty="0" smtClean="0">
                <a:latin typeface="Times New Roman" panose="02020603050405020304" pitchFamily="18" charset="0"/>
                <a:cs typeface="Times New Roman" panose="02020603050405020304" pitchFamily="18" charset="0"/>
              </a:rPr>
              <a:t>m</a:t>
            </a:r>
            <a:r>
              <a:rPr lang="fr-FR" sz="2400" dirty="0" smtClean="0">
                <a:latin typeface="Times New Roman" panose="02020603050405020304" pitchFamily="18" charset="0"/>
                <a:cs typeface="Times New Roman" panose="02020603050405020304" pitchFamily="18" charset="0"/>
              </a:rPr>
              <a:t>, </a:t>
            </a:r>
          </a:p>
          <a:p>
            <a:r>
              <a:rPr lang="fr-FR" sz="2400" dirty="0" err="1" smtClean="0">
                <a:latin typeface="Times New Roman" panose="02020603050405020304" pitchFamily="18" charset="0"/>
                <a:cs typeface="Times New Roman" panose="02020603050405020304" pitchFamily="18" charset="0"/>
              </a:rPr>
              <a:t>divided</a:t>
            </a:r>
            <a:r>
              <a:rPr lang="fr-FR" sz="2400" dirty="0" smtClean="0">
                <a:latin typeface="Times New Roman" panose="02020603050405020304" pitchFamily="18" charset="0"/>
                <a:cs typeface="Times New Roman" panose="02020603050405020304" pitchFamily="18" charset="0"/>
              </a:rPr>
              <a:t> by </a:t>
            </a:r>
            <a:r>
              <a:rPr lang="fr-FR" sz="2400" dirty="0" err="1" smtClean="0">
                <a:latin typeface="Times New Roman" panose="02020603050405020304" pitchFamily="18" charset="0"/>
                <a:cs typeface="Times New Roman" panose="02020603050405020304" pitchFamily="18" charset="0"/>
              </a:rPr>
              <a:t>molar</a:t>
            </a:r>
            <a:r>
              <a:rPr lang="fr-FR" sz="2400" dirty="0" smtClean="0">
                <a:latin typeface="Times New Roman" panose="02020603050405020304" pitchFamily="18" charset="0"/>
                <a:cs typeface="Times New Roman" panose="02020603050405020304" pitchFamily="18" charset="0"/>
              </a:rPr>
              <a:t> mass of X, </a:t>
            </a:r>
            <a:r>
              <a:rPr lang="fr-FR" sz="2400" b="1" i="1" dirty="0" smtClean="0">
                <a:latin typeface="Times New Roman" panose="02020603050405020304" pitchFamily="18" charset="0"/>
                <a:cs typeface="Times New Roman" panose="02020603050405020304" pitchFamily="18" charset="0"/>
              </a:rPr>
              <a:t>A</a:t>
            </a:r>
            <a:r>
              <a:rPr lang="fr-FR" sz="2400" b="1" baseline="-25000" dirty="0" smtClean="0">
                <a:latin typeface="Times New Roman" panose="02020603050405020304" pitchFamily="18" charset="0"/>
                <a:cs typeface="Times New Roman" panose="02020603050405020304" pitchFamily="18" charset="0"/>
              </a:rPr>
              <a:t>r</a:t>
            </a:r>
            <a:r>
              <a:rPr lang="fr-FR" sz="2400" b="1" dirty="0" smtClean="0">
                <a:latin typeface="Times New Roman" panose="02020603050405020304" pitchFamily="18" charset="0"/>
                <a:cs typeface="Times New Roman" panose="02020603050405020304" pitchFamily="18" charset="0"/>
              </a:rPr>
              <a:t>(X)</a:t>
            </a:r>
            <a:r>
              <a:rPr lang="fr-FR" sz="2400" b="1" i="1" dirty="0" smtClean="0">
                <a:latin typeface="Times New Roman" panose="02020603050405020304" pitchFamily="18" charset="0"/>
                <a:cs typeface="Times New Roman" panose="02020603050405020304" pitchFamily="18" charset="0"/>
              </a:rPr>
              <a:t>M</a:t>
            </a:r>
            <a:r>
              <a:rPr lang="fr-FR" sz="2400" b="1" baseline="-25000" dirty="0" smtClean="0">
                <a:latin typeface="Times New Roman" panose="02020603050405020304" pitchFamily="18" charset="0"/>
                <a:cs typeface="Times New Roman" panose="02020603050405020304" pitchFamily="18" charset="0"/>
              </a:rPr>
              <a:t>u</a:t>
            </a:r>
            <a:r>
              <a:rPr lang="fr-FR" sz="2400" dirty="0" smtClean="0">
                <a:latin typeface="Times New Roman" panose="02020603050405020304" pitchFamily="18" charset="0"/>
                <a:cs typeface="Times New Roman" panose="02020603050405020304" pitchFamily="18" charset="0"/>
              </a:rPr>
              <a:t>.</a:t>
            </a:r>
          </a:p>
          <a:p>
            <a:pPr algn="ctr"/>
            <a:r>
              <a:rPr lang="fr-FR" sz="2400" i="1" dirty="0" err="1" smtClean="0">
                <a:latin typeface="Times New Roman" panose="02020603050405020304" pitchFamily="18" charset="0"/>
                <a:cs typeface="Times New Roman" panose="02020603050405020304" pitchFamily="18" charset="0"/>
              </a:rPr>
              <a:t>u</a:t>
            </a:r>
            <a:r>
              <a:rPr lang="fr-FR" sz="2400" baseline="-25000" dirty="0" err="1" smtClean="0">
                <a:latin typeface="Times New Roman" panose="02020603050405020304" pitchFamily="18" charset="0"/>
                <a:cs typeface="Times New Roman" panose="02020603050405020304" pitchFamily="18" charset="0"/>
              </a:rPr>
              <a:t>r</a:t>
            </a:r>
            <a:r>
              <a:rPr lang="fr-FR" sz="2400" baseline="-250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sym typeface="Symbol" panose="05050102010706020507" pitchFamily="18" charset="2"/>
              </a:rPr>
              <a:t>&gt; 10</a:t>
            </a:r>
            <a:r>
              <a:rPr lang="fr-FR" sz="2400" baseline="30000" dirty="0" smtClean="0">
                <a:latin typeface="Times New Roman" panose="02020603050405020304" pitchFamily="18" charset="0"/>
                <a:cs typeface="Times New Roman" panose="02020603050405020304" pitchFamily="18" charset="0"/>
                <a:sym typeface="Symbol" panose="05050102010706020507" pitchFamily="18" charset="2"/>
              </a:rPr>
              <a:t>-6</a:t>
            </a:r>
            <a:r>
              <a:rPr lang="fr-FR" sz="2400" dirty="0" smtClean="0">
                <a:latin typeface="Times New Roman" panose="02020603050405020304" pitchFamily="18" charset="0"/>
                <a:cs typeface="Times New Roman" panose="02020603050405020304" pitchFamily="18" charset="0"/>
                <a:sym typeface="Symbol" panose="05050102010706020507" pitchFamily="18" charset="2"/>
              </a:rPr>
              <a:t> </a:t>
            </a:r>
            <a:r>
              <a:rPr lang="fr-FR" sz="2400" dirty="0" err="1" smtClean="0">
                <a:latin typeface="Times New Roman" panose="02020603050405020304" pitchFamily="18" charset="0"/>
                <a:cs typeface="Times New Roman" panose="02020603050405020304" pitchFamily="18" charset="0"/>
                <a:sym typeface="Symbol" panose="05050102010706020507" pitchFamily="18" charset="2"/>
              </a:rPr>
              <a:t>is</a:t>
            </a:r>
            <a:r>
              <a:rPr lang="fr-FR" sz="2400" dirty="0" smtClean="0">
                <a:latin typeface="Times New Roman" panose="02020603050405020304" pitchFamily="18" charset="0"/>
                <a:cs typeface="Times New Roman" panose="02020603050405020304" pitchFamily="18" charset="0"/>
                <a:sym typeface="Symbol" panose="05050102010706020507" pitchFamily="18" charset="2"/>
              </a:rPr>
              <a:t> </a:t>
            </a:r>
            <a:r>
              <a:rPr lang="fr-FR" sz="2400" dirty="0" err="1" smtClean="0">
                <a:latin typeface="Times New Roman" panose="02020603050405020304" pitchFamily="18" charset="0"/>
                <a:cs typeface="Times New Roman" panose="02020603050405020304" pitchFamily="18" charset="0"/>
                <a:sym typeface="Symbol" panose="05050102010706020507" pitchFamily="18" charset="2"/>
              </a:rPr>
              <a:t>usual</a:t>
            </a:r>
            <a:endParaRPr lang="fr-FR" sz="2400" i="1" dirty="0">
              <a:latin typeface="Times New Roman" panose="02020603050405020304" pitchFamily="18" charset="0"/>
              <a:cs typeface="Times New Roman" panose="02020603050405020304" pitchFamily="18" charset="0"/>
            </a:endParaRPr>
          </a:p>
        </p:txBody>
      </p:sp>
      <p:sp>
        <p:nvSpPr>
          <p:cNvPr id="8" name="Footer Placeholder 3"/>
          <p:cNvSpPr txBox="1">
            <a:spLocks/>
          </p:cNvSpPr>
          <p:nvPr/>
        </p:nvSpPr>
        <p:spPr>
          <a:xfrm>
            <a:off x="3124200" y="6448251"/>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t>CCU June 2016</a:t>
            </a:r>
            <a:endParaRPr lang="en-US" sz="1200" dirty="0"/>
          </a:p>
        </p:txBody>
      </p:sp>
      <p:pic>
        <p:nvPicPr>
          <p:cNvPr id="3090" name="Picture 18"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2234838"/>
            <a:ext cx="1608113" cy="206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28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smtClean="0"/>
              <a:t>Use of the </a:t>
            </a:r>
            <a:r>
              <a:rPr lang="fr-FR" dirty="0" err="1" smtClean="0"/>
              <a:t>gas</a:t>
            </a:r>
            <a:r>
              <a:rPr lang="fr-FR" dirty="0" smtClean="0"/>
              <a:t> </a:t>
            </a:r>
            <a:r>
              <a:rPr lang="fr-FR" dirty="0" err="1" smtClean="0"/>
              <a:t>law</a:t>
            </a:r>
            <a:endParaRPr lang="fr-FR" dirty="0"/>
          </a:p>
        </p:txBody>
      </p:sp>
      <p:sp>
        <p:nvSpPr>
          <p:cNvPr id="3" name="Title 2"/>
          <p:cNvSpPr>
            <a:spLocks noGrp="1"/>
          </p:cNvSpPr>
          <p:nvPr>
            <p:ph type="title"/>
          </p:nvPr>
        </p:nvSpPr>
        <p:spPr/>
        <p:txBody>
          <a:bodyPr/>
          <a:lstStyle/>
          <a:p>
            <a:r>
              <a:rPr lang="fr-FR" dirty="0" smtClean="0"/>
              <a:t>3.  Common </a:t>
            </a:r>
            <a:r>
              <a:rPr lang="fr-FR" dirty="0" err="1" smtClean="0"/>
              <a:t>methods</a:t>
            </a:r>
            <a:r>
              <a:rPr lang="fr-FR" dirty="0" smtClean="0"/>
              <a:t> for the </a:t>
            </a:r>
            <a:r>
              <a:rPr lang="fr-FR" dirty="0" err="1" smtClean="0"/>
              <a:t>realization</a:t>
            </a:r>
            <a:r>
              <a:rPr lang="fr-FR" dirty="0" smtClean="0"/>
              <a:t> and </a:t>
            </a:r>
            <a:br>
              <a:rPr lang="fr-FR" dirty="0" smtClean="0"/>
            </a:br>
            <a:r>
              <a:rPr lang="fr-FR" dirty="0"/>
              <a:t> </a:t>
            </a:r>
            <a:r>
              <a:rPr lang="fr-FR" dirty="0" smtClean="0"/>
              <a:t>    </a:t>
            </a:r>
            <a:r>
              <a:rPr lang="fr-FR" dirty="0" err="1" smtClean="0"/>
              <a:t>dissemination</a:t>
            </a:r>
            <a:r>
              <a:rPr lang="fr-FR" dirty="0" smtClean="0"/>
              <a:t> of the mole</a:t>
            </a:r>
            <a:endParaRPr lang="fr-FR" dirty="0"/>
          </a:p>
        </p:txBody>
      </p:sp>
      <p:graphicFrame>
        <p:nvGraphicFramePr>
          <p:cNvPr id="7" name="Object 6"/>
          <p:cNvGraphicFramePr>
            <a:graphicFrameLocks noChangeAspect="1"/>
          </p:cNvGraphicFramePr>
          <p:nvPr>
            <p:extLst/>
          </p:nvPr>
        </p:nvGraphicFramePr>
        <p:xfrm>
          <a:off x="911816" y="3469967"/>
          <a:ext cx="4383513" cy="1079996"/>
        </p:xfrm>
        <a:graphic>
          <a:graphicData uri="http://schemas.openxmlformats.org/presentationml/2006/ole">
            <mc:AlternateContent xmlns:mc="http://schemas.openxmlformats.org/markup-compatibility/2006">
              <mc:Choice xmlns:v="urn:schemas-microsoft-com:vml" Requires="v">
                <p:oleObj spid="_x0000_s4101" name="Equation" r:id="rId3" imgW="1752480" imgH="431640" progId="Equation.DSMT4">
                  <p:embed/>
                </p:oleObj>
              </mc:Choice>
              <mc:Fallback>
                <p:oleObj name="Equation" r:id="rId3" imgW="1752480" imgH="431640" progId="Equation.DSMT4">
                  <p:embed/>
                  <p:pic>
                    <p:nvPicPr>
                      <p:cNvPr id="0" name=""/>
                      <p:cNvPicPr/>
                      <p:nvPr/>
                    </p:nvPicPr>
                    <p:blipFill>
                      <a:blip r:embed="rId4"/>
                      <a:stretch>
                        <a:fillRect/>
                      </a:stretch>
                    </p:blipFill>
                    <p:spPr>
                      <a:xfrm>
                        <a:off x="911816" y="3469967"/>
                        <a:ext cx="4383513" cy="1079996"/>
                      </a:xfrm>
                      <a:prstGeom prst="rect">
                        <a:avLst/>
                      </a:prstGeom>
                    </p:spPr>
                  </p:pic>
                </p:oleObj>
              </mc:Fallback>
            </mc:AlternateContent>
          </a:graphicData>
        </a:graphic>
      </p:graphicFrame>
      <p:sp>
        <p:nvSpPr>
          <p:cNvPr id="8" name="TextBox 7"/>
          <p:cNvSpPr txBox="1"/>
          <p:nvPr/>
        </p:nvSpPr>
        <p:spPr>
          <a:xfrm>
            <a:off x="2555776" y="5168625"/>
            <a:ext cx="3816424" cy="461665"/>
          </a:xfrm>
          <a:prstGeom prst="rect">
            <a:avLst/>
          </a:prstGeom>
          <a:solidFill>
            <a:srgbClr val="FFFFCC"/>
          </a:solidFill>
          <a:ln>
            <a:solidFill>
              <a:srgbClr val="193B7F"/>
            </a:solidFill>
          </a:ln>
        </p:spPr>
        <p:txBody>
          <a:bodyPr wrap="square" rtlCol="0">
            <a:spAutoFit/>
          </a:bodyPr>
          <a:lstStyle/>
          <a:p>
            <a:pPr algn="ctr"/>
            <a:r>
              <a:rPr lang="fr-FR" sz="2400" i="1" dirty="0" smtClean="0">
                <a:solidFill>
                  <a:srgbClr val="0000FF"/>
                </a:solidFill>
                <a:latin typeface="Times New Roman" panose="02020603050405020304" pitchFamily="18" charset="0"/>
                <a:cs typeface="Times New Roman" panose="02020603050405020304" pitchFamily="18" charset="0"/>
              </a:rPr>
              <a:t>R</a:t>
            </a:r>
            <a:r>
              <a:rPr lang="fr-FR" sz="2400" dirty="0" smtClean="0">
                <a:solidFill>
                  <a:srgbClr val="0000FF"/>
                </a:solidFill>
                <a:latin typeface="Times New Roman" panose="02020603050405020304" pitchFamily="18" charset="0"/>
                <a:cs typeface="Times New Roman" panose="02020603050405020304" pitchFamily="18" charset="0"/>
              </a:rPr>
              <a:t> </a:t>
            </a:r>
            <a:r>
              <a:rPr lang="fr-FR" sz="2400" dirty="0" smtClean="0">
                <a:solidFill>
                  <a:srgbClr val="193B7F"/>
                </a:solidFill>
                <a:latin typeface="Times New Roman" panose="02020603050405020304" pitchFamily="18" charset="0"/>
                <a:cs typeface="Times New Roman" panose="02020603050405020304" pitchFamily="18" charset="0"/>
              </a:rPr>
              <a:t>(=</a:t>
            </a:r>
            <a:r>
              <a:rPr lang="fr-FR" sz="2400" i="1" dirty="0" err="1" smtClean="0">
                <a:solidFill>
                  <a:srgbClr val="0000FF"/>
                </a:solidFill>
                <a:latin typeface="Times New Roman" panose="02020603050405020304" pitchFamily="18" charset="0"/>
                <a:cs typeface="Times New Roman" panose="02020603050405020304" pitchFamily="18" charset="0"/>
              </a:rPr>
              <a:t>N</a:t>
            </a:r>
            <a:r>
              <a:rPr lang="fr-FR" sz="2400" baseline="-25000" dirty="0" err="1" smtClean="0">
                <a:solidFill>
                  <a:srgbClr val="0000FF"/>
                </a:solidFill>
                <a:latin typeface="Times New Roman" panose="02020603050405020304" pitchFamily="18" charset="0"/>
                <a:cs typeface="Times New Roman" panose="02020603050405020304" pitchFamily="18" charset="0"/>
              </a:rPr>
              <a:t>A</a:t>
            </a:r>
            <a:r>
              <a:rPr lang="fr-FR" sz="2400" i="1" dirty="0" err="1" smtClean="0">
                <a:solidFill>
                  <a:srgbClr val="0000FF"/>
                </a:solidFill>
                <a:latin typeface="Times New Roman" panose="02020603050405020304" pitchFamily="18" charset="0"/>
                <a:cs typeface="Times New Roman" panose="02020603050405020304" pitchFamily="18" charset="0"/>
              </a:rPr>
              <a:t>k</a:t>
            </a:r>
            <a:r>
              <a:rPr lang="fr-FR" sz="2400" dirty="0" smtClean="0">
                <a:solidFill>
                  <a:srgbClr val="193B7F"/>
                </a:solidFill>
                <a:latin typeface="Times New Roman" panose="02020603050405020304" pitchFamily="18" charset="0"/>
                <a:cs typeface="Times New Roman" panose="02020603050405020304" pitchFamily="18" charset="0"/>
              </a:rPr>
              <a:t>)</a:t>
            </a:r>
            <a:r>
              <a:rPr lang="fr-FR" sz="2400" dirty="0" smtClean="0">
                <a:solidFill>
                  <a:srgbClr val="0000FF"/>
                </a:solidFill>
                <a:latin typeface="Times New Roman" panose="02020603050405020304" pitchFamily="18" charset="0"/>
                <a:cs typeface="Times New Roman" panose="02020603050405020304" pitchFamily="18" charset="0"/>
              </a:rPr>
              <a:t> </a:t>
            </a:r>
            <a:r>
              <a:rPr lang="fr-FR" sz="2400" dirty="0" smtClean="0">
                <a:solidFill>
                  <a:srgbClr val="193B7F"/>
                </a:solidFill>
                <a:latin typeface="Times New Roman" panose="02020603050405020304" pitchFamily="18" charset="0"/>
                <a:cs typeface="Times New Roman" panose="02020603050405020304" pitchFamily="18" charset="0"/>
              </a:rPr>
              <a:t>has a </a:t>
            </a:r>
            <a:r>
              <a:rPr lang="fr-FR" sz="2400" dirty="0" err="1" smtClean="0">
                <a:solidFill>
                  <a:srgbClr val="193B7F"/>
                </a:solidFill>
                <a:latin typeface="Times New Roman" panose="02020603050405020304" pitchFamily="18" charset="0"/>
                <a:cs typeface="Times New Roman" panose="02020603050405020304" pitchFamily="18" charset="0"/>
              </a:rPr>
              <a:t>fixed</a:t>
            </a:r>
            <a:r>
              <a:rPr lang="fr-FR" sz="2400" dirty="0" smtClean="0">
                <a:solidFill>
                  <a:srgbClr val="193B7F"/>
                </a:solidFill>
                <a:latin typeface="Times New Roman" panose="02020603050405020304" pitchFamily="18" charset="0"/>
                <a:cs typeface="Times New Roman" panose="02020603050405020304" pitchFamily="18" charset="0"/>
              </a:rPr>
              <a:t> value</a:t>
            </a:r>
            <a:endParaRPr lang="fr-FR" sz="2400" i="1" dirty="0">
              <a:solidFill>
                <a:srgbClr val="193B7F"/>
              </a:solidFill>
              <a:latin typeface="Times New Roman" panose="02020603050405020304" pitchFamily="18" charset="0"/>
              <a:cs typeface="Times New Roman" panose="02020603050405020304" pitchFamily="18" charset="0"/>
            </a:endParaRPr>
          </a:p>
        </p:txBody>
      </p:sp>
      <p:sp>
        <p:nvSpPr>
          <p:cNvPr id="9" name="Footer Placeholder 3"/>
          <p:cNvSpPr txBox="1">
            <a:spLocks/>
          </p:cNvSpPr>
          <p:nvPr/>
        </p:nvSpPr>
        <p:spPr>
          <a:xfrm>
            <a:off x="3124200" y="6448251"/>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t>CCU June 2016</a:t>
            </a:r>
            <a:endParaRPr lang="en-US" sz="1200" dirty="0"/>
          </a:p>
        </p:txBody>
      </p:sp>
      <p:pic>
        <p:nvPicPr>
          <p:cNvPr id="10" name="Picture 9"/>
          <p:cNvPicPr>
            <a:picLocks noChangeAspect="1"/>
          </p:cNvPicPr>
          <p:nvPr/>
        </p:nvPicPr>
        <p:blipFill>
          <a:blip r:embed="rId5"/>
          <a:stretch>
            <a:fillRect/>
          </a:stretch>
        </p:blipFill>
        <p:spPr>
          <a:xfrm>
            <a:off x="5907207" y="1217400"/>
            <a:ext cx="2779593" cy="2084695"/>
          </a:xfrm>
          <a:prstGeom prst="rect">
            <a:avLst/>
          </a:prstGeom>
        </p:spPr>
      </p:pic>
      <p:sp>
        <p:nvSpPr>
          <p:cNvPr id="12" name="TextBox 11"/>
          <p:cNvSpPr txBox="1"/>
          <p:nvPr/>
        </p:nvSpPr>
        <p:spPr>
          <a:xfrm>
            <a:off x="5749944" y="3288743"/>
            <a:ext cx="3094117" cy="246221"/>
          </a:xfrm>
          <a:prstGeom prst="rect">
            <a:avLst/>
          </a:prstGeom>
          <a:noFill/>
        </p:spPr>
        <p:txBody>
          <a:bodyPr wrap="none" rtlCol="0">
            <a:spAutoFit/>
          </a:bodyPr>
          <a:lstStyle/>
          <a:p>
            <a:r>
              <a:rPr lang="fr-FR" sz="1000" dirty="0" smtClean="0"/>
              <a:t>NOAA. </a:t>
            </a:r>
            <a:r>
              <a:rPr lang="fr-FR" sz="1000" u="sng" dirty="0" smtClean="0"/>
              <a:t>relative</a:t>
            </a:r>
            <a:r>
              <a:rPr lang="fr-FR" sz="1000" dirty="0" smtClean="0"/>
              <a:t> mole fraction of CO</a:t>
            </a:r>
            <a:r>
              <a:rPr lang="fr-FR" sz="1000" baseline="-25000" dirty="0" smtClean="0"/>
              <a:t>2</a:t>
            </a:r>
            <a:r>
              <a:rPr lang="fr-FR" sz="1000" dirty="0" smtClean="0"/>
              <a:t> in air; 1997-present</a:t>
            </a:r>
            <a:endParaRPr lang="fr-FR" sz="1000" dirty="0"/>
          </a:p>
        </p:txBody>
      </p:sp>
    </p:spTree>
    <p:extLst>
      <p:ext uri="{BB962C8B-B14F-4D97-AF65-F5344CB8AC3E}">
        <p14:creationId xmlns:p14="http://schemas.microsoft.com/office/powerpoint/2010/main" val="793505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err="1" smtClean="0"/>
              <a:t>Electrolysis</a:t>
            </a:r>
            <a:endParaRPr lang="fr-FR" dirty="0"/>
          </a:p>
        </p:txBody>
      </p:sp>
      <p:sp>
        <p:nvSpPr>
          <p:cNvPr id="3" name="Title 2"/>
          <p:cNvSpPr>
            <a:spLocks noGrp="1"/>
          </p:cNvSpPr>
          <p:nvPr>
            <p:ph type="title"/>
          </p:nvPr>
        </p:nvSpPr>
        <p:spPr/>
        <p:txBody>
          <a:bodyPr/>
          <a:lstStyle/>
          <a:p>
            <a:r>
              <a:rPr lang="fr-FR" dirty="0" smtClean="0"/>
              <a:t>3.  Common </a:t>
            </a:r>
            <a:r>
              <a:rPr lang="fr-FR" dirty="0" err="1" smtClean="0"/>
              <a:t>methods</a:t>
            </a:r>
            <a:r>
              <a:rPr lang="fr-FR" dirty="0" smtClean="0"/>
              <a:t> for the </a:t>
            </a:r>
            <a:r>
              <a:rPr lang="fr-FR" dirty="0" err="1" smtClean="0"/>
              <a:t>realization</a:t>
            </a:r>
            <a:r>
              <a:rPr lang="fr-FR" dirty="0" smtClean="0"/>
              <a:t> and</a:t>
            </a:r>
            <a:br>
              <a:rPr lang="fr-FR" dirty="0" smtClean="0"/>
            </a:br>
            <a:r>
              <a:rPr lang="fr-FR" dirty="0"/>
              <a:t> </a:t>
            </a:r>
            <a:r>
              <a:rPr lang="fr-FR" dirty="0" smtClean="0"/>
              <a:t>    </a:t>
            </a:r>
            <a:r>
              <a:rPr lang="fr-FR" dirty="0" err="1" smtClean="0"/>
              <a:t>dissemination</a:t>
            </a:r>
            <a:r>
              <a:rPr lang="fr-FR" dirty="0" smtClean="0"/>
              <a:t> of the mole</a:t>
            </a:r>
            <a:endParaRPr lang="fr-FR" dirty="0"/>
          </a:p>
        </p:txBody>
      </p:sp>
      <p:graphicFrame>
        <p:nvGraphicFramePr>
          <p:cNvPr id="7" name="Object 6"/>
          <p:cNvGraphicFramePr>
            <a:graphicFrameLocks noChangeAspect="1"/>
          </p:cNvGraphicFramePr>
          <p:nvPr>
            <p:extLst/>
          </p:nvPr>
        </p:nvGraphicFramePr>
        <p:xfrm>
          <a:off x="4653136" y="1892696"/>
          <a:ext cx="1143000" cy="922338"/>
        </p:xfrm>
        <a:graphic>
          <a:graphicData uri="http://schemas.openxmlformats.org/presentationml/2006/ole">
            <mc:AlternateContent xmlns:mc="http://schemas.openxmlformats.org/markup-compatibility/2006">
              <mc:Choice xmlns:v="urn:schemas-microsoft-com:vml" Requires="v">
                <p:oleObj spid="_x0000_s5128" name="Equation" r:id="rId3" imgW="457200" imgH="368280" progId="Equation.DSMT4">
                  <p:embed/>
                </p:oleObj>
              </mc:Choice>
              <mc:Fallback>
                <p:oleObj name="Equation" r:id="rId3" imgW="457200" imgH="368280" progId="Equation.DSMT4">
                  <p:embed/>
                  <p:pic>
                    <p:nvPicPr>
                      <p:cNvPr id="0" name=""/>
                      <p:cNvPicPr/>
                      <p:nvPr/>
                    </p:nvPicPr>
                    <p:blipFill>
                      <a:blip r:embed="rId4"/>
                      <a:stretch>
                        <a:fillRect/>
                      </a:stretch>
                    </p:blipFill>
                    <p:spPr>
                      <a:xfrm>
                        <a:off x="4653136" y="1892696"/>
                        <a:ext cx="1143000" cy="922338"/>
                      </a:xfrm>
                      <a:prstGeom prst="rect">
                        <a:avLst/>
                      </a:prstGeom>
                    </p:spPr>
                  </p:pic>
                </p:oleObj>
              </mc:Fallback>
            </mc:AlternateContent>
          </a:graphicData>
        </a:graphic>
      </p:graphicFrame>
      <p:sp>
        <p:nvSpPr>
          <p:cNvPr id="8" name="TextBox 7"/>
          <p:cNvSpPr txBox="1"/>
          <p:nvPr/>
        </p:nvSpPr>
        <p:spPr>
          <a:xfrm>
            <a:off x="2823397" y="5157192"/>
            <a:ext cx="4055014" cy="461665"/>
          </a:xfrm>
          <a:prstGeom prst="rect">
            <a:avLst/>
          </a:prstGeom>
          <a:solidFill>
            <a:srgbClr val="FFFFCC"/>
          </a:solidFill>
          <a:ln>
            <a:solidFill>
              <a:srgbClr val="193B7F"/>
            </a:solidFill>
          </a:ln>
        </p:spPr>
        <p:txBody>
          <a:bodyPr wrap="square" rtlCol="0">
            <a:spAutoFit/>
          </a:bodyPr>
          <a:lstStyle/>
          <a:p>
            <a:pPr algn="ctr"/>
            <a:r>
              <a:rPr lang="fr-FR" sz="2400" i="1" dirty="0" smtClean="0">
                <a:solidFill>
                  <a:srgbClr val="0000FF"/>
                </a:solidFill>
                <a:latin typeface="Times New Roman" panose="02020603050405020304" pitchFamily="18" charset="0"/>
                <a:cs typeface="Times New Roman" panose="02020603050405020304" pitchFamily="18" charset="0"/>
              </a:rPr>
              <a:t>F</a:t>
            </a:r>
            <a:r>
              <a:rPr lang="fr-FR" sz="2400" i="1"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a:t>
            </a:r>
            <a:r>
              <a:rPr lang="fr-FR" sz="2400" i="1" dirty="0" smtClean="0">
                <a:latin typeface="Times New Roman" panose="02020603050405020304" pitchFamily="18" charset="0"/>
                <a:cs typeface="Times New Roman" panose="02020603050405020304" pitchFamily="18" charset="0"/>
              </a:rPr>
              <a:t>=</a:t>
            </a:r>
            <a:r>
              <a:rPr lang="fr-FR" sz="2400" i="1" dirty="0" err="1" smtClean="0">
                <a:solidFill>
                  <a:srgbClr val="0000FF"/>
                </a:solidFill>
                <a:latin typeface="Times New Roman" panose="02020603050405020304" pitchFamily="18" charset="0"/>
                <a:cs typeface="Times New Roman" panose="02020603050405020304" pitchFamily="18" charset="0"/>
              </a:rPr>
              <a:t>N</a:t>
            </a:r>
            <a:r>
              <a:rPr lang="fr-FR" sz="2400" baseline="-25000" dirty="0" err="1" smtClean="0">
                <a:solidFill>
                  <a:srgbClr val="0000FF"/>
                </a:solidFill>
                <a:latin typeface="Times New Roman" panose="02020603050405020304" pitchFamily="18" charset="0"/>
                <a:cs typeface="Times New Roman" panose="02020603050405020304" pitchFamily="18" charset="0"/>
              </a:rPr>
              <a:t>A</a:t>
            </a:r>
            <a:r>
              <a:rPr lang="fr-FR" sz="2400" i="1" dirty="0" err="1" smtClean="0">
                <a:solidFill>
                  <a:srgbClr val="0000FF"/>
                </a:solidFill>
                <a:latin typeface="Times New Roman" panose="02020603050405020304" pitchFamily="18" charset="0"/>
                <a:cs typeface="Times New Roman" panose="02020603050405020304" pitchFamily="18" charset="0"/>
              </a:rPr>
              <a:t>e</a:t>
            </a:r>
            <a:r>
              <a:rPr lang="fr-FR" sz="2400" dirty="0" smtClean="0">
                <a:solidFill>
                  <a:srgbClr val="193B7F"/>
                </a:solidFill>
                <a:latin typeface="Times New Roman" panose="02020603050405020304" pitchFamily="18" charset="0"/>
                <a:cs typeface="Times New Roman" panose="02020603050405020304" pitchFamily="18" charset="0"/>
              </a:rPr>
              <a:t>) has a </a:t>
            </a:r>
            <a:r>
              <a:rPr lang="fr-FR" sz="2400" dirty="0" err="1" smtClean="0">
                <a:solidFill>
                  <a:srgbClr val="193B7F"/>
                </a:solidFill>
                <a:latin typeface="Times New Roman" panose="02020603050405020304" pitchFamily="18" charset="0"/>
                <a:cs typeface="Times New Roman" panose="02020603050405020304" pitchFamily="18" charset="0"/>
              </a:rPr>
              <a:t>fixed</a:t>
            </a:r>
            <a:r>
              <a:rPr lang="fr-FR" sz="2400" dirty="0" smtClean="0">
                <a:solidFill>
                  <a:srgbClr val="193B7F"/>
                </a:solidFill>
                <a:latin typeface="Times New Roman" panose="02020603050405020304" pitchFamily="18" charset="0"/>
                <a:cs typeface="Times New Roman" panose="02020603050405020304" pitchFamily="18" charset="0"/>
              </a:rPr>
              <a:t> value  </a:t>
            </a:r>
            <a:endParaRPr lang="fr-FR" sz="2400" i="1" dirty="0">
              <a:solidFill>
                <a:srgbClr val="193B7F"/>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4770771" y="3284984"/>
          <a:ext cx="2484186" cy="1105808"/>
        </p:xfrm>
        <a:graphic>
          <a:graphicData uri="http://schemas.openxmlformats.org/presentationml/2006/ole">
            <mc:AlternateContent xmlns:mc="http://schemas.openxmlformats.org/markup-compatibility/2006">
              <mc:Choice xmlns:v="urn:schemas-microsoft-com:vml" Requires="v">
                <p:oleObj spid="_x0000_s5129" name="Equation" r:id="rId5" imgW="914400" imgH="406080" progId="Equation.DSMT4">
                  <p:embed/>
                </p:oleObj>
              </mc:Choice>
              <mc:Fallback>
                <p:oleObj name="Equation" r:id="rId5" imgW="914400" imgH="406080" progId="Equation.DSMT4">
                  <p:embed/>
                  <p:pic>
                    <p:nvPicPr>
                      <p:cNvPr id="0" name=""/>
                      <p:cNvPicPr/>
                      <p:nvPr/>
                    </p:nvPicPr>
                    <p:blipFill>
                      <a:blip r:embed="rId6"/>
                      <a:stretch>
                        <a:fillRect/>
                      </a:stretch>
                    </p:blipFill>
                    <p:spPr>
                      <a:xfrm>
                        <a:off x="4770771" y="3284984"/>
                        <a:ext cx="2484186" cy="1105808"/>
                      </a:xfrm>
                      <a:prstGeom prst="rect">
                        <a:avLst/>
                      </a:prstGeom>
                    </p:spPr>
                  </p:pic>
                </p:oleObj>
              </mc:Fallback>
            </mc:AlternateContent>
          </a:graphicData>
        </a:graphic>
      </p:graphicFrame>
      <p:sp>
        <p:nvSpPr>
          <p:cNvPr id="9" name="Footer Placeholder 3"/>
          <p:cNvSpPr txBox="1">
            <a:spLocks/>
          </p:cNvSpPr>
          <p:nvPr/>
        </p:nvSpPr>
        <p:spPr>
          <a:xfrm>
            <a:off x="3124200" y="64533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t>CCU June 2016</a:t>
            </a:r>
            <a:endParaRPr lang="en-US" sz="1200" dirty="0"/>
          </a:p>
        </p:txBody>
      </p:sp>
      <p:pic>
        <p:nvPicPr>
          <p:cNvPr id="5" name="Picture 4"/>
          <p:cNvPicPr>
            <a:picLocks noChangeAspect="1"/>
          </p:cNvPicPr>
          <p:nvPr/>
        </p:nvPicPr>
        <p:blipFill>
          <a:blip r:embed="rId7"/>
          <a:stretch>
            <a:fillRect/>
          </a:stretch>
        </p:blipFill>
        <p:spPr>
          <a:xfrm>
            <a:off x="755576" y="2204864"/>
            <a:ext cx="3085504" cy="1947044"/>
          </a:xfrm>
          <a:prstGeom prst="rect">
            <a:avLst/>
          </a:prstGeom>
        </p:spPr>
      </p:pic>
      <p:sp>
        <p:nvSpPr>
          <p:cNvPr id="10" name="TextBox 9"/>
          <p:cNvSpPr txBox="1"/>
          <p:nvPr/>
        </p:nvSpPr>
        <p:spPr>
          <a:xfrm>
            <a:off x="654690" y="4103494"/>
            <a:ext cx="3302507" cy="246221"/>
          </a:xfrm>
          <a:prstGeom prst="rect">
            <a:avLst/>
          </a:prstGeom>
          <a:noFill/>
        </p:spPr>
        <p:txBody>
          <a:bodyPr wrap="none" rtlCol="0">
            <a:spAutoFit/>
          </a:bodyPr>
          <a:lstStyle/>
          <a:p>
            <a:r>
              <a:rPr lang="fr-FR" sz="1000" dirty="0" err="1" smtClean="0"/>
              <a:t>Bower&amp;Davis</a:t>
            </a:r>
            <a:r>
              <a:rPr lang="fr-FR" sz="1000" dirty="0" smtClean="0"/>
              <a:t> 1980; last </a:t>
            </a:r>
            <a:r>
              <a:rPr lang="fr-FR" sz="1000" dirty="0" err="1" smtClean="0"/>
              <a:t>electro-chemical</a:t>
            </a:r>
            <a:r>
              <a:rPr lang="fr-FR" sz="1000" dirty="0" smtClean="0"/>
              <a:t> </a:t>
            </a:r>
            <a:r>
              <a:rPr lang="fr-FR" sz="1000" dirty="0" err="1" smtClean="0"/>
              <a:t>measurement</a:t>
            </a:r>
            <a:r>
              <a:rPr lang="fr-FR" sz="1000" dirty="0" smtClean="0"/>
              <a:t> of </a:t>
            </a:r>
            <a:r>
              <a:rPr lang="fr-FR" sz="1000" i="1" dirty="0" smtClean="0">
                <a:latin typeface="Times New Roman" panose="02020603050405020304" pitchFamily="18" charset="0"/>
                <a:cs typeface="Times New Roman" panose="02020603050405020304" pitchFamily="18" charset="0"/>
              </a:rPr>
              <a:t>F</a:t>
            </a:r>
            <a:endParaRPr lang="fr-FR"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123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196752"/>
            <a:ext cx="8229600" cy="5040560"/>
          </a:xfrm>
        </p:spPr>
        <p:txBody>
          <a:bodyPr>
            <a:normAutofit/>
          </a:bodyPr>
          <a:lstStyle/>
          <a:p>
            <a:r>
              <a:rPr lang="fr-FR" dirty="0" smtClean="0"/>
              <a:t>The </a:t>
            </a:r>
            <a:r>
              <a:rPr lang="fr-FR" dirty="0" err="1" smtClean="0"/>
              <a:t>molar</a:t>
            </a:r>
            <a:r>
              <a:rPr lang="fr-FR" dirty="0" smtClean="0"/>
              <a:t> mass constant  </a:t>
            </a:r>
            <a:r>
              <a:rPr lang="fr-FR" i="1" dirty="0" smtClean="0">
                <a:latin typeface="Times New Roman" panose="02020603050405020304" pitchFamily="18" charset="0"/>
                <a:cs typeface="Times New Roman" panose="02020603050405020304" pitchFamily="18" charset="0"/>
              </a:rPr>
              <a:t>M</a:t>
            </a:r>
            <a:r>
              <a:rPr lang="fr-FR" baseline="-25000" dirty="0" smtClean="0">
                <a:latin typeface="Times New Roman" panose="02020603050405020304" pitchFamily="18" charset="0"/>
                <a:cs typeface="Times New Roman" panose="02020603050405020304" pitchFamily="18" charset="0"/>
              </a:rPr>
              <a:t>u</a:t>
            </a:r>
            <a:r>
              <a:rPr lang="fr-FR" dirty="0" smtClean="0"/>
              <a:t> no longer has a </a:t>
            </a:r>
            <a:r>
              <a:rPr lang="fr-FR" dirty="0" err="1" smtClean="0"/>
              <a:t>fixed</a:t>
            </a:r>
            <a:r>
              <a:rPr lang="fr-FR" dirty="0" smtClean="0"/>
              <a:t> value</a:t>
            </a:r>
          </a:p>
          <a:p>
            <a:r>
              <a:rPr lang="fr-FR" dirty="0" err="1" smtClean="0"/>
              <a:t>Recall</a:t>
            </a:r>
            <a:r>
              <a:rPr lang="fr-FR" dirty="0" smtClean="0"/>
              <a:t> slide 5:</a:t>
            </a:r>
          </a:p>
          <a:p>
            <a:endParaRPr lang="fr-FR" dirty="0"/>
          </a:p>
          <a:p>
            <a:endParaRPr lang="fr-FR" dirty="0" smtClean="0"/>
          </a:p>
          <a:p>
            <a:endParaRPr lang="fr-FR" dirty="0"/>
          </a:p>
          <a:p>
            <a:r>
              <a:rPr lang="fr-FR" dirty="0" smtClean="0"/>
              <a:t>The </a:t>
            </a:r>
            <a:r>
              <a:rPr lang="fr-FR" i="1" dirty="0" smtClean="0"/>
              <a:t>mise en pratique</a:t>
            </a:r>
            <a:r>
              <a:rPr lang="fr-FR" dirty="0" smtClean="0"/>
              <a:t> shows the </a:t>
            </a:r>
            <a:r>
              <a:rPr lang="fr-FR" dirty="0" err="1" smtClean="0"/>
              <a:t>quantity</a:t>
            </a:r>
            <a:r>
              <a:rPr lang="fr-FR" dirty="0" smtClean="0"/>
              <a:t> relation</a:t>
            </a:r>
          </a:p>
          <a:p>
            <a:endParaRPr lang="fr-FR" dirty="0"/>
          </a:p>
          <a:p>
            <a:endParaRPr lang="fr-FR" dirty="0" smtClean="0"/>
          </a:p>
          <a:p>
            <a:pPr marL="0" indent="0">
              <a:buNone/>
            </a:pPr>
            <a:endParaRPr lang="fr-FR" dirty="0" smtClean="0"/>
          </a:p>
          <a:p>
            <a:pPr marL="0" indent="0">
              <a:buNone/>
            </a:pPr>
            <a:r>
              <a:rPr lang="fr-FR" dirty="0" smtClean="0"/>
              <a:t>and states </a:t>
            </a:r>
            <a:r>
              <a:rPr lang="fr-FR" dirty="0" err="1" smtClean="0"/>
              <a:t>that</a:t>
            </a:r>
            <a:r>
              <a:rPr lang="fr-FR" dirty="0" smtClean="0"/>
              <a:t> </a:t>
            </a:r>
            <a:r>
              <a:rPr lang="fr-FR" sz="2200" b="1" i="1" dirty="0" smtClean="0">
                <a:latin typeface="Times New Roman" panose="02020603050405020304" pitchFamily="18" charset="0"/>
                <a:cs typeface="Times New Roman" panose="02020603050405020304" pitchFamily="18" charset="0"/>
              </a:rPr>
              <a:t>M</a:t>
            </a:r>
            <a:r>
              <a:rPr lang="fr-FR" sz="2200" b="1" baseline="-25000" dirty="0" smtClean="0">
                <a:latin typeface="Times New Roman" panose="02020603050405020304" pitchFamily="18" charset="0"/>
                <a:cs typeface="Times New Roman" panose="02020603050405020304" pitchFamily="18" charset="0"/>
              </a:rPr>
              <a:t>u</a:t>
            </a:r>
            <a:r>
              <a:rPr lang="fr-FR" b="1" dirty="0" smtClean="0"/>
              <a:t> = 1.000 000 000 </a:t>
            </a:r>
            <a:r>
              <a:rPr lang="fr-FR" b="1" dirty="0" smtClean="0">
                <a:sym typeface="Symbol" panose="05050102010706020507" pitchFamily="18" charset="2"/>
              </a:rPr>
              <a:t>10</a:t>
            </a:r>
            <a:r>
              <a:rPr lang="fr-FR" b="1" baseline="30000" dirty="0" smtClean="0">
                <a:sym typeface="Symbol" panose="05050102010706020507" pitchFamily="18" charset="2"/>
              </a:rPr>
              <a:t>-3</a:t>
            </a:r>
            <a:r>
              <a:rPr lang="fr-FR" b="1" baseline="-25000" dirty="0" smtClean="0">
                <a:sym typeface="Symbol" panose="05050102010706020507" pitchFamily="18" charset="2"/>
              </a:rPr>
              <a:t> </a:t>
            </a:r>
            <a:r>
              <a:rPr lang="fr-FR" b="1" dirty="0" smtClean="0">
                <a:sym typeface="Symbol" panose="05050102010706020507" pitchFamily="18" charset="2"/>
              </a:rPr>
              <a:t> kg mol</a:t>
            </a:r>
            <a:r>
              <a:rPr lang="fr-FR" b="1" baseline="30000" dirty="0" smtClean="0">
                <a:sym typeface="Symbol" panose="05050102010706020507" pitchFamily="18" charset="2"/>
              </a:rPr>
              <a:t>-1</a:t>
            </a:r>
            <a:r>
              <a:rPr lang="fr-FR" b="1" dirty="0" smtClean="0">
                <a:sym typeface="Symbol" panose="05050102010706020507" pitchFamily="18" charset="2"/>
              </a:rPr>
              <a:t> </a:t>
            </a:r>
          </a:p>
          <a:p>
            <a:pPr marL="0" indent="0">
              <a:buNone/>
            </a:pPr>
            <a:r>
              <a:rPr lang="fr-FR" dirty="0" err="1" smtClean="0">
                <a:sym typeface="Symbol" panose="05050102010706020507" pitchFamily="18" charset="2"/>
              </a:rPr>
              <a:t>with</a:t>
            </a:r>
            <a:r>
              <a:rPr lang="fr-FR" dirty="0" smtClean="0">
                <a:sym typeface="Symbol" panose="05050102010706020507" pitchFamily="18" charset="2"/>
              </a:rPr>
              <a:t> </a:t>
            </a:r>
            <a:r>
              <a:rPr lang="fr-FR" i="1" dirty="0" err="1" smtClean="0">
                <a:latin typeface="Times New Roman" panose="02020603050405020304" pitchFamily="18" charset="0"/>
                <a:cs typeface="Times New Roman" panose="02020603050405020304" pitchFamily="18" charset="0"/>
                <a:sym typeface="Symbol" panose="05050102010706020507" pitchFamily="18" charset="2"/>
              </a:rPr>
              <a:t>u</a:t>
            </a:r>
            <a:r>
              <a:rPr lang="fr-FR" baseline="-25000" dirty="0" err="1" smtClean="0">
                <a:latin typeface="Times New Roman" panose="02020603050405020304" pitchFamily="18" charset="0"/>
                <a:cs typeface="Times New Roman" panose="02020603050405020304" pitchFamily="18" charset="0"/>
                <a:sym typeface="Symbol" panose="05050102010706020507" pitchFamily="18" charset="2"/>
              </a:rPr>
              <a:t>r</a:t>
            </a:r>
            <a:r>
              <a:rPr lang="fr-FR" dirty="0" smtClean="0">
                <a:sym typeface="Symbol" panose="05050102010706020507" pitchFamily="18" charset="2"/>
              </a:rPr>
              <a:t>  10</a:t>
            </a:r>
            <a:r>
              <a:rPr lang="fr-FR" baseline="30000" dirty="0" smtClean="0">
                <a:sym typeface="Symbol" panose="05050102010706020507" pitchFamily="18" charset="2"/>
              </a:rPr>
              <a:t>-9</a:t>
            </a:r>
            <a:r>
              <a:rPr lang="fr-FR" dirty="0" smtClean="0">
                <a:sym typeface="Symbol" panose="05050102010706020507" pitchFamily="18" charset="2"/>
              </a:rPr>
              <a:t> (</a:t>
            </a:r>
            <a:r>
              <a:rPr lang="fr-FR" dirty="0" err="1" smtClean="0">
                <a:sym typeface="Symbol" panose="05050102010706020507" pitchFamily="18" charset="2"/>
              </a:rPr>
              <a:t>based</a:t>
            </a:r>
            <a:r>
              <a:rPr lang="fr-FR" dirty="0" smtClean="0">
                <a:sym typeface="Symbol" panose="05050102010706020507" pitchFamily="18" charset="2"/>
              </a:rPr>
              <a:t> on CODATA 2010; to </a:t>
            </a:r>
            <a:r>
              <a:rPr lang="fr-FR" dirty="0" err="1" smtClean="0">
                <a:sym typeface="Symbol" panose="05050102010706020507" pitchFamily="18" charset="2"/>
              </a:rPr>
              <a:t>be</a:t>
            </a:r>
            <a:r>
              <a:rPr lang="fr-FR" dirty="0" smtClean="0">
                <a:sym typeface="Symbol" panose="05050102010706020507" pitchFamily="18" charset="2"/>
              </a:rPr>
              <a:t> </a:t>
            </a:r>
            <a:r>
              <a:rPr lang="fr-FR" dirty="0" err="1" smtClean="0">
                <a:sym typeface="Symbol" panose="05050102010706020507" pitchFamily="18" charset="2"/>
              </a:rPr>
              <a:t>updated</a:t>
            </a:r>
            <a:r>
              <a:rPr lang="fr-FR" dirty="0" smtClean="0">
                <a:sym typeface="Symbol" panose="05050102010706020507" pitchFamily="18" charset="2"/>
              </a:rPr>
              <a:t>).</a:t>
            </a:r>
            <a:endParaRPr lang="fr-FR" dirty="0" smtClean="0"/>
          </a:p>
          <a:p>
            <a:pPr marL="0" indent="0">
              <a:buNone/>
            </a:pPr>
            <a:endParaRPr lang="fr-FR" dirty="0"/>
          </a:p>
        </p:txBody>
      </p:sp>
      <p:sp>
        <p:nvSpPr>
          <p:cNvPr id="3" name="Title 2"/>
          <p:cNvSpPr>
            <a:spLocks noGrp="1"/>
          </p:cNvSpPr>
          <p:nvPr>
            <p:ph type="title"/>
          </p:nvPr>
        </p:nvSpPr>
        <p:spPr/>
        <p:txBody>
          <a:bodyPr/>
          <a:lstStyle/>
          <a:p>
            <a:r>
              <a:rPr lang="fr-FR" dirty="0" smtClean="0"/>
              <a:t>5. </a:t>
            </a:r>
            <a:r>
              <a:rPr lang="fr-FR" dirty="0" err="1" smtClean="0"/>
              <a:t>Continuity</a:t>
            </a:r>
            <a:r>
              <a:rPr lang="fr-FR" dirty="0" smtClean="0"/>
              <a:t> </a:t>
            </a:r>
            <a:r>
              <a:rPr lang="fr-FR" dirty="0" err="1" smtClean="0"/>
              <a:t>with</a:t>
            </a:r>
            <a:r>
              <a:rPr lang="fr-FR" dirty="0" smtClean="0"/>
              <a:t> </a:t>
            </a:r>
            <a:r>
              <a:rPr lang="fr-FR" dirty="0" err="1" smtClean="0"/>
              <a:t>previous</a:t>
            </a:r>
            <a:r>
              <a:rPr lang="fr-FR" dirty="0" smtClean="0"/>
              <a:t> </a:t>
            </a:r>
            <a:r>
              <a:rPr lang="fr-FR" dirty="0" err="1" smtClean="0"/>
              <a:t>definition</a:t>
            </a:r>
            <a:endParaRPr lang="fr-FR" dirty="0"/>
          </a:p>
        </p:txBody>
      </p:sp>
      <p:graphicFrame>
        <p:nvGraphicFramePr>
          <p:cNvPr id="4" name="Object 3"/>
          <p:cNvGraphicFramePr>
            <a:graphicFrameLocks noChangeAspect="1"/>
          </p:cNvGraphicFramePr>
          <p:nvPr>
            <p:extLst/>
          </p:nvPr>
        </p:nvGraphicFramePr>
        <p:xfrm>
          <a:off x="1400175" y="2130425"/>
          <a:ext cx="4926013" cy="877888"/>
        </p:xfrm>
        <a:graphic>
          <a:graphicData uri="http://schemas.openxmlformats.org/presentationml/2006/ole">
            <mc:AlternateContent xmlns:mc="http://schemas.openxmlformats.org/markup-compatibility/2006">
              <mc:Choice xmlns:v="urn:schemas-microsoft-com:vml" Requires="v">
                <p:oleObj spid="_x0000_s6155" name="Equation" r:id="rId3" imgW="2489040" imgH="444240" progId="Equation.DSMT4">
                  <p:embed/>
                </p:oleObj>
              </mc:Choice>
              <mc:Fallback>
                <p:oleObj name="Equation" r:id="rId3" imgW="2489040" imgH="444240" progId="Equation.DSMT4">
                  <p:embed/>
                  <p:pic>
                    <p:nvPicPr>
                      <p:cNvPr id="0" name=""/>
                      <p:cNvPicPr/>
                      <p:nvPr/>
                    </p:nvPicPr>
                    <p:blipFill>
                      <a:blip r:embed="rId4"/>
                      <a:stretch>
                        <a:fillRect/>
                      </a:stretch>
                    </p:blipFill>
                    <p:spPr>
                      <a:xfrm>
                        <a:off x="1400175" y="2130425"/>
                        <a:ext cx="4926013" cy="877888"/>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6323644" y="2129856"/>
          <a:ext cx="1581150" cy="1128712"/>
        </p:xfrm>
        <a:graphic>
          <a:graphicData uri="http://schemas.openxmlformats.org/presentationml/2006/ole">
            <mc:AlternateContent xmlns:mc="http://schemas.openxmlformats.org/markup-compatibility/2006">
              <mc:Choice xmlns:v="urn:schemas-microsoft-com:vml" Requires="v">
                <p:oleObj spid="_x0000_s6156" name="Equation" r:id="rId5" imgW="799920" imgH="571320" progId="Equation.DSMT4">
                  <p:embed/>
                </p:oleObj>
              </mc:Choice>
              <mc:Fallback>
                <p:oleObj name="Equation" r:id="rId5" imgW="799920" imgH="571320" progId="Equation.DSMT4">
                  <p:embed/>
                  <p:pic>
                    <p:nvPicPr>
                      <p:cNvPr id="0" name=""/>
                      <p:cNvPicPr/>
                      <p:nvPr/>
                    </p:nvPicPr>
                    <p:blipFill>
                      <a:blip r:embed="rId6"/>
                      <a:stretch>
                        <a:fillRect/>
                      </a:stretch>
                    </p:blipFill>
                    <p:spPr>
                      <a:xfrm>
                        <a:off x="6323644" y="2129856"/>
                        <a:ext cx="1581150" cy="1128712"/>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3491880" y="4077072"/>
          <a:ext cx="2487549" cy="864096"/>
        </p:xfrm>
        <a:graphic>
          <a:graphicData uri="http://schemas.openxmlformats.org/presentationml/2006/ole">
            <mc:AlternateContent xmlns:mc="http://schemas.openxmlformats.org/markup-compatibility/2006">
              <mc:Choice xmlns:v="urn:schemas-microsoft-com:vml" Requires="v">
                <p:oleObj spid="_x0000_s6157" name="Equation" r:id="rId7" imgW="1206360" imgH="419040" progId="Equation.DSMT4">
                  <p:embed/>
                </p:oleObj>
              </mc:Choice>
              <mc:Fallback>
                <p:oleObj name="Equation" r:id="rId7" imgW="1206360" imgH="419040" progId="Equation.DSMT4">
                  <p:embed/>
                  <p:pic>
                    <p:nvPicPr>
                      <p:cNvPr id="0" name=""/>
                      <p:cNvPicPr/>
                      <p:nvPr/>
                    </p:nvPicPr>
                    <p:blipFill>
                      <a:blip r:embed="rId8"/>
                      <a:stretch>
                        <a:fillRect/>
                      </a:stretch>
                    </p:blipFill>
                    <p:spPr>
                      <a:xfrm>
                        <a:off x="3491880" y="4077072"/>
                        <a:ext cx="2487549" cy="864096"/>
                      </a:xfrm>
                      <a:prstGeom prst="rect">
                        <a:avLst/>
                      </a:prstGeom>
                    </p:spPr>
                  </p:pic>
                </p:oleObj>
              </mc:Fallback>
            </mc:AlternateContent>
          </a:graphicData>
        </a:graphic>
      </p:graphicFrame>
      <p:sp>
        <p:nvSpPr>
          <p:cNvPr id="7" name="Footer Placeholder 3"/>
          <p:cNvSpPr txBox="1">
            <a:spLocks/>
          </p:cNvSpPr>
          <p:nvPr/>
        </p:nvSpPr>
        <p:spPr>
          <a:xfrm>
            <a:off x="3124200" y="6448251"/>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t>CCU June 2016</a:t>
            </a:r>
            <a:endParaRPr lang="en-US" sz="1200" dirty="0"/>
          </a:p>
        </p:txBody>
      </p:sp>
    </p:spTree>
    <p:extLst>
      <p:ext uri="{BB962C8B-B14F-4D97-AF65-F5344CB8AC3E}">
        <p14:creationId xmlns:p14="http://schemas.microsoft.com/office/powerpoint/2010/main" val="280716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547664" y="6381328"/>
            <a:ext cx="2895600" cy="365125"/>
          </a:xfrm>
          <a:prstGeom prst="rect">
            <a:avLst/>
          </a:prstGeom>
        </p:spPr>
        <p:txBody>
          <a:bodyPr/>
          <a:lstStyle/>
          <a:p>
            <a:r>
              <a:rPr lang="en-US" dirty="0" smtClean="0"/>
              <a:t>CCU June 2016</a:t>
            </a:r>
            <a:endParaRPr lang="en-US" dirty="0"/>
          </a:p>
        </p:txBody>
      </p:sp>
      <p:sp>
        <p:nvSpPr>
          <p:cNvPr id="6" name="TextBox 5"/>
          <p:cNvSpPr txBox="1"/>
          <p:nvPr/>
        </p:nvSpPr>
        <p:spPr>
          <a:xfrm>
            <a:off x="1547664" y="2132856"/>
            <a:ext cx="6365845" cy="2246769"/>
          </a:xfrm>
          <a:prstGeom prst="rect">
            <a:avLst/>
          </a:prstGeom>
          <a:solidFill>
            <a:srgbClr val="FFFFCC"/>
          </a:solidFill>
          <a:ln>
            <a:solidFill>
              <a:schemeClr val="tx2">
                <a:lumMod val="50000"/>
              </a:schemeClr>
            </a:solidFill>
          </a:ln>
        </p:spPr>
        <p:txBody>
          <a:bodyPr wrap="none" rtlCol="0">
            <a:spAutoFit/>
          </a:bodyPr>
          <a:lstStyle/>
          <a:p>
            <a:r>
              <a:rPr lang="fr-FR" sz="2800" dirty="0" err="1" smtClean="0">
                <a:latin typeface="Comic Sans MS" panose="030F0702030302020204" pitchFamily="66" charset="0"/>
              </a:rPr>
              <a:t>Next</a:t>
            </a:r>
            <a:r>
              <a:rPr lang="fr-FR" sz="2800" dirty="0" smtClean="0">
                <a:latin typeface="Comic Sans MS" panose="030F0702030302020204" pitchFamily="66" charset="0"/>
              </a:rPr>
              <a:t> meeting of AHWG on the mole:</a:t>
            </a:r>
          </a:p>
          <a:p>
            <a:r>
              <a:rPr lang="fr-FR" sz="2800" dirty="0" smtClean="0">
                <a:latin typeface="Comic Sans MS" panose="030F0702030302020204" pitchFamily="66" charset="0"/>
              </a:rPr>
              <a:t>TBD </a:t>
            </a:r>
            <a:r>
              <a:rPr lang="fr-FR" sz="2800" dirty="0" err="1" smtClean="0">
                <a:latin typeface="Comic Sans MS" panose="030F0702030302020204" pitchFamily="66" charset="0"/>
              </a:rPr>
              <a:t>when</a:t>
            </a:r>
            <a:r>
              <a:rPr lang="fr-FR" sz="2800" dirty="0" smtClean="0">
                <a:latin typeface="Comic Sans MS" panose="030F0702030302020204" pitchFamily="66" charset="0"/>
              </a:rPr>
              <a:t> </a:t>
            </a:r>
            <a:r>
              <a:rPr lang="fr-FR" sz="2800" dirty="0" err="1" smtClean="0">
                <a:latin typeface="Comic Sans MS" panose="030F0702030302020204" pitchFamily="66" charset="0"/>
              </a:rPr>
              <a:t>needed</a:t>
            </a:r>
            <a:r>
              <a:rPr lang="fr-FR" sz="2800" dirty="0" smtClean="0">
                <a:latin typeface="Comic Sans MS" panose="030F0702030302020204" pitchFamily="66" charset="0"/>
              </a:rPr>
              <a:t>.</a:t>
            </a:r>
          </a:p>
          <a:p>
            <a:endParaRPr lang="fr-FR" sz="2800" dirty="0">
              <a:latin typeface="Comic Sans MS" panose="030F0702030302020204" pitchFamily="66" charset="0"/>
            </a:endParaRPr>
          </a:p>
          <a:p>
            <a:r>
              <a:rPr lang="fr-FR" sz="2800" dirty="0" smtClean="0">
                <a:latin typeface="Comic Sans MS" panose="030F0702030302020204" pitchFamily="66" charset="0"/>
              </a:rPr>
              <a:t>(</a:t>
            </a:r>
            <a:r>
              <a:rPr lang="fr-FR" sz="2800" dirty="0" err="1" smtClean="0">
                <a:latin typeface="Comic Sans MS" panose="030F0702030302020204" pitchFamily="66" charset="0"/>
              </a:rPr>
              <a:t>Next</a:t>
            </a:r>
            <a:r>
              <a:rPr lang="fr-FR" sz="2800" dirty="0" smtClean="0">
                <a:latin typeface="Comic Sans MS" panose="030F0702030302020204" pitchFamily="66" charset="0"/>
              </a:rPr>
              <a:t> meeting of CCQM &amp; </a:t>
            </a:r>
            <a:r>
              <a:rPr lang="fr-FR" sz="2800" dirty="0" err="1" smtClean="0">
                <a:latin typeface="Comic Sans MS" panose="030F0702030302020204" pitchFamily="66" charset="0"/>
              </a:rPr>
              <a:t>WGs</a:t>
            </a:r>
            <a:r>
              <a:rPr lang="fr-FR" sz="2800" dirty="0" smtClean="0">
                <a:latin typeface="Comic Sans MS" panose="030F0702030302020204" pitchFamily="66" charset="0"/>
              </a:rPr>
              <a:t>:</a:t>
            </a:r>
          </a:p>
          <a:p>
            <a:r>
              <a:rPr lang="fr-FR" sz="2800" dirty="0" smtClean="0">
                <a:latin typeface="Comic Sans MS" panose="030F0702030302020204" pitchFamily="66" charset="0"/>
              </a:rPr>
              <a:t> April 2017.)</a:t>
            </a:r>
            <a:endParaRPr lang="fr-FR" sz="2800" dirty="0">
              <a:latin typeface="Comic Sans MS" panose="030F0702030302020204" pitchFamily="66" charset="0"/>
            </a:endParaRPr>
          </a:p>
        </p:txBody>
      </p:sp>
    </p:spTree>
    <p:extLst>
      <p:ext uri="{BB962C8B-B14F-4D97-AF65-F5344CB8AC3E}">
        <p14:creationId xmlns:p14="http://schemas.microsoft.com/office/powerpoint/2010/main" val="2793410391"/>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1ADBF5-8361-497C-9EBA-75AC58AA14FB}" type="slidenum">
              <a:rPr lang="en-US" smtClean="0"/>
              <a:t>17</a:t>
            </a:fld>
            <a:endParaRPr lang="en-US" dirty="0"/>
          </a:p>
        </p:txBody>
      </p:sp>
      <p:sp>
        <p:nvSpPr>
          <p:cNvPr id="5" name="TextBox 4"/>
          <p:cNvSpPr txBox="1"/>
          <p:nvPr/>
        </p:nvSpPr>
        <p:spPr>
          <a:xfrm>
            <a:off x="2222796" y="2133600"/>
            <a:ext cx="5487401" cy="1569660"/>
          </a:xfrm>
          <a:prstGeom prst="rect">
            <a:avLst/>
          </a:prstGeom>
          <a:noFill/>
        </p:spPr>
        <p:txBody>
          <a:bodyPr wrap="none" rtlCol="0">
            <a:spAutoFit/>
          </a:bodyPr>
          <a:lstStyle/>
          <a:p>
            <a:pPr algn="ctr"/>
            <a:r>
              <a:rPr lang="en-US" sz="3200" b="1" dirty="0" smtClean="0">
                <a:solidFill>
                  <a:srgbClr val="000099"/>
                </a:solidFill>
              </a:rPr>
              <a:t>Thank you for your interest</a:t>
            </a:r>
          </a:p>
          <a:p>
            <a:pPr algn="ctr"/>
            <a:endParaRPr lang="en-US" sz="3200" b="1" dirty="0"/>
          </a:p>
          <a:p>
            <a:pPr algn="ctr"/>
            <a:r>
              <a:rPr lang="en-US" sz="3200" b="1" dirty="0" smtClean="0">
                <a:solidFill>
                  <a:srgbClr val="990000"/>
                </a:solidFill>
              </a:rPr>
              <a:t>Discussion?</a:t>
            </a:r>
            <a:endParaRPr lang="en-US" sz="3200" b="1" dirty="0">
              <a:solidFill>
                <a:srgbClr val="990000"/>
              </a:solidFill>
            </a:endParaRPr>
          </a:p>
        </p:txBody>
      </p:sp>
    </p:spTree>
    <p:extLst>
      <p:ext uri="{BB962C8B-B14F-4D97-AF65-F5344CB8AC3E}">
        <p14:creationId xmlns:p14="http://schemas.microsoft.com/office/powerpoint/2010/main" val="3614245386"/>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610600" y="64770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fontAlgn="auto">
              <a:spcBef>
                <a:spcPts val="0"/>
              </a:spcBef>
              <a:spcAft>
                <a:spcPts val="0"/>
              </a:spcAft>
            </a:pPr>
            <a:fld id="{917F757E-A8FA-4236-B8DB-4522839BAE71}" type="slidenum">
              <a:rPr lang="en-US" sz="1200">
                <a:solidFill>
                  <a:srgbClr val="EEECE1"/>
                </a:solidFill>
              </a:rPr>
              <a:pPr algn="r" fontAlgn="auto">
                <a:spcBef>
                  <a:spcPts val="0"/>
                </a:spcBef>
                <a:spcAft>
                  <a:spcPts val="0"/>
                </a:spcAft>
              </a:pPr>
              <a:t>2</a:t>
            </a:fld>
            <a:endParaRPr lang="en-US" sz="1200">
              <a:solidFill>
                <a:srgbClr val="EEECE1"/>
              </a:solidFill>
            </a:endParaRPr>
          </a:p>
        </p:txBody>
      </p:sp>
      <p:sp>
        <p:nvSpPr>
          <p:cNvPr id="506882" name="Rectangle 2"/>
          <p:cNvSpPr>
            <a:spLocks noGrp="1" noChangeArrowheads="1"/>
          </p:cNvSpPr>
          <p:nvPr>
            <p:ph type="title" idx="4294967295"/>
          </p:nvPr>
        </p:nvSpPr>
        <p:spPr>
          <a:xfrm>
            <a:off x="228600" y="457200"/>
            <a:ext cx="8763000" cy="381000"/>
          </a:xfrm>
        </p:spPr>
        <p:txBody>
          <a:bodyPr>
            <a:noAutofit/>
          </a:bodyPr>
          <a:lstStyle/>
          <a:p>
            <a:pPr>
              <a:defRPr/>
            </a:pPr>
            <a:r>
              <a:rPr lang="nl-NL" sz="2400" b="1" dirty="0" smtClean="0">
                <a:effectLst>
                  <a:outerShdw blurRad="38100" dist="38100" dir="2700000" algn="tl">
                    <a:srgbClr val="000000">
                      <a:alpha val="43137"/>
                    </a:srgbClr>
                  </a:outerShdw>
                </a:effectLst>
              </a:rPr>
              <a:t>Consultative Committee for Metrology in Chemistry and Biology  (</a:t>
            </a:r>
            <a:r>
              <a:rPr lang="en-US" sz="2400" b="1" dirty="0" smtClean="0">
                <a:effectLst>
                  <a:outerShdw blurRad="38100" dist="38100" dir="2700000" algn="tl">
                    <a:srgbClr val="000000">
                      <a:alpha val="43137"/>
                    </a:srgbClr>
                  </a:outerShdw>
                </a:effectLst>
              </a:rPr>
              <a:t>CCQM)</a:t>
            </a:r>
          </a:p>
        </p:txBody>
      </p:sp>
      <p:sp>
        <p:nvSpPr>
          <p:cNvPr id="5125" name="Rectangle 4"/>
          <p:cNvSpPr>
            <a:spLocks noChangeArrowheads="1"/>
          </p:cNvSpPr>
          <p:nvPr/>
        </p:nvSpPr>
        <p:spPr bwMode="auto">
          <a:xfrm>
            <a:off x="0" y="5225946"/>
            <a:ext cx="8927432" cy="1477328"/>
          </a:xfrm>
          <a:prstGeom prst="rect">
            <a:avLst/>
          </a:prstGeom>
          <a:solidFill>
            <a:srgbClr val="FFCC99"/>
          </a:solidFill>
          <a:ln w="9525">
            <a:solidFill>
              <a:srgbClr val="808080"/>
            </a:solidFill>
            <a:miter lim="800000"/>
            <a:headEnd/>
            <a:tailEnd/>
          </a:ln>
        </p:spPr>
        <p:txBody>
          <a:bodyPr wrap="square">
            <a:spAutoFit/>
          </a:bodyPr>
          <a:lstStyle/>
          <a:p>
            <a:pPr fontAlgn="auto">
              <a:lnSpc>
                <a:spcPct val="90000"/>
              </a:lnSpc>
              <a:spcBef>
                <a:spcPct val="20000"/>
              </a:spcBef>
              <a:spcAft>
                <a:spcPts val="0"/>
              </a:spcAft>
            </a:pPr>
            <a:r>
              <a:rPr lang="en-US" sz="2000" b="1" dirty="0" smtClean="0">
                <a:solidFill>
                  <a:srgbClr val="000099"/>
                </a:solidFill>
                <a:effectLst>
                  <a:outerShdw blurRad="38100" dist="38100" dir="2700000" algn="tl">
                    <a:srgbClr val="000000">
                      <a:alpha val="43137"/>
                    </a:srgbClr>
                  </a:outerShdw>
                </a:effectLst>
                <a:latin typeface="Calibri"/>
              </a:rPr>
              <a:t>Figures of Merit </a:t>
            </a:r>
          </a:p>
          <a:p>
            <a:pPr marL="512763" lvl="1" indent="-227013" eaLnBrk="0" hangingPunct="0">
              <a:spcBef>
                <a:spcPct val="20000"/>
              </a:spcBef>
              <a:buFontTx/>
              <a:buChar char="–"/>
            </a:pPr>
            <a:r>
              <a:rPr lang="en-US" sz="1600" b="1" kern="0" dirty="0" smtClean="0">
                <a:solidFill>
                  <a:srgbClr val="000000"/>
                </a:solidFill>
                <a:latin typeface="Arial"/>
              </a:rPr>
              <a:t>Over 6000 </a:t>
            </a:r>
            <a:r>
              <a:rPr lang="en-US" sz="1600" b="1" kern="0" dirty="0">
                <a:solidFill>
                  <a:srgbClr val="000000"/>
                </a:solidFill>
                <a:latin typeface="Arial"/>
              </a:rPr>
              <a:t>CMCs </a:t>
            </a:r>
            <a:r>
              <a:rPr lang="en-US" sz="1600" b="1" kern="0" dirty="0" smtClean="0">
                <a:solidFill>
                  <a:srgbClr val="000000"/>
                </a:solidFill>
                <a:latin typeface="Arial"/>
              </a:rPr>
              <a:t>are currently </a:t>
            </a:r>
            <a:r>
              <a:rPr lang="en-US" sz="1600" b="1" kern="0" dirty="0">
                <a:solidFill>
                  <a:srgbClr val="000000"/>
                </a:solidFill>
                <a:latin typeface="Arial"/>
              </a:rPr>
              <a:t>published in </a:t>
            </a:r>
            <a:r>
              <a:rPr lang="en-US" sz="1400" b="1" kern="0" dirty="0" smtClean="0">
                <a:solidFill>
                  <a:srgbClr val="000000"/>
                </a:solidFill>
                <a:latin typeface="Arial"/>
              </a:rPr>
              <a:t>840 </a:t>
            </a:r>
            <a:r>
              <a:rPr lang="en-US" sz="1400" b="1" kern="0" dirty="0">
                <a:solidFill>
                  <a:srgbClr val="000000"/>
                </a:solidFill>
                <a:latin typeface="Arial"/>
              </a:rPr>
              <a:t>different </a:t>
            </a:r>
            <a:r>
              <a:rPr lang="en-US" sz="1400" b="1" kern="0" dirty="0" err="1" smtClean="0">
                <a:solidFill>
                  <a:srgbClr val="000000"/>
                </a:solidFill>
                <a:latin typeface="Arial"/>
              </a:rPr>
              <a:t>analytes</a:t>
            </a:r>
            <a:endParaRPr lang="en-US" sz="1400" b="1" kern="0" dirty="0" smtClean="0">
              <a:solidFill>
                <a:srgbClr val="000000"/>
              </a:solidFill>
              <a:latin typeface="Arial"/>
            </a:endParaRPr>
          </a:p>
          <a:p>
            <a:pPr marL="285750" lvl="1" eaLnBrk="0" hangingPunct="0">
              <a:spcBef>
                <a:spcPct val="20000"/>
              </a:spcBef>
            </a:pPr>
            <a:r>
              <a:rPr lang="en-US" sz="1400" b="1" kern="0" dirty="0">
                <a:solidFill>
                  <a:srgbClr val="000000"/>
                </a:solidFill>
                <a:latin typeface="Arial"/>
              </a:rPr>
              <a:t>	</a:t>
            </a:r>
            <a:r>
              <a:rPr lang="en-US" sz="1400" b="1" kern="0" dirty="0" smtClean="0">
                <a:solidFill>
                  <a:srgbClr val="000000"/>
                </a:solidFill>
                <a:latin typeface="Arial"/>
              </a:rPr>
              <a:t> ( 3050 </a:t>
            </a:r>
            <a:r>
              <a:rPr lang="en-US" sz="1400" b="1" kern="0" dirty="0">
                <a:solidFill>
                  <a:srgbClr val="000000"/>
                </a:solidFill>
                <a:latin typeface="Arial"/>
              </a:rPr>
              <a:t>different analyte‐matrix combinations)</a:t>
            </a:r>
          </a:p>
          <a:p>
            <a:pPr marL="1203325" lvl="3" indent="-176213" eaLnBrk="0" hangingPunct="0">
              <a:spcBef>
                <a:spcPct val="20000"/>
              </a:spcBef>
              <a:buFontTx/>
              <a:buChar char="•"/>
            </a:pPr>
            <a:r>
              <a:rPr lang="en-US" sz="1400" kern="0" dirty="0" smtClean="0">
                <a:solidFill>
                  <a:srgbClr val="000000"/>
                </a:solidFill>
                <a:latin typeface="Arial"/>
              </a:rPr>
              <a:t>Number of </a:t>
            </a:r>
            <a:r>
              <a:rPr lang="en-US" sz="1400" kern="0" dirty="0" err="1" smtClean="0">
                <a:solidFill>
                  <a:srgbClr val="000000"/>
                </a:solidFill>
                <a:latin typeface="Arial"/>
              </a:rPr>
              <a:t>analyte</a:t>
            </a:r>
            <a:r>
              <a:rPr lang="en-US" sz="1400" kern="0" dirty="0" smtClean="0">
                <a:solidFill>
                  <a:srgbClr val="000000"/>
                </a:solidFill>
                <a:latin typeface="Arial"/>
              </a:rPr>
              <a:t> matrix combinations </a:t>
            </a:r>
            <a:r>
              <a:rPr lang="en-US" sz="1400" kern="0" dirty="0">
                <a:solidFill>
                  <a:srgbClr val="000000"/>
                </a:solidFill>
                <a:latin typeface="Arial"/>
              </a:rPr>
              <a:t>increasing at a rate of about </a:t>
            </a:r>
            <a:r>
              <a:rPr lang="en-US" sz="1400" kern="0" dirty="0" smtClean="0">
                <a:solidFill>
                  <a:srgbClr val="000000"/>
                </a:solidFill>
                <a:latin typeface="Arial"/>
              </a:rPr>
              <a:t>250 </a:t>
            </a:r>
            <a:r>
              <a:rPr lang="en-US" sz="1400" kern="0" dirty="0">
                <a:solidFill>
                  <a:srgbClr val="000000"/>
                </a:solidFill>
                <a:latin typeface="Arial"/>
              </a:rPr>
              <a:t>per year. </a:t>
            </a:r>
          </a:p>
          <a:p>
            <a:pPr marL="512763" lvl="1" indent="-227013" eaLnBrk="0" hangingPunct="0">
              <a:spcBef>
                <a:spcPct val="20000"/>
              </a:spcBef>
              <a:buFontTx/>
              <a:buChar char="–"/>
            </a:pPr>
            <a:r>
              <a:rPr lang="en-US" sz="1600" b="1" kern="0" dirty="0" smtClean="0">
                <a:solidFill>
                  <a:srgbClr val="000000"/>
                </a:solidFill>
                <a:latin typeface="Arial"/>
              </a:rPr>
              <a:t>Over 380 </a:t>
            </a:r>
            <a:r>
              <a:rPr lang="en-US" sz="1600" b="1" kern="0" dirty="0">
                <a:solidFill>
                  <a:srgbClr val="000000"/>
                </a:solidFill>
                <a:latin typeface="Arial"/>
              </a:rPr>
              <a:t>comparisons </a:t>
            </a:r>
            <a:r>
              <a:rPr lang="en-US" sz="1600" b="1" kern="0" dirty="0" smtClean="0">
                <a:solidFill>
                  <a:srgbClr val="000000"/>
                </a:solidFill>
                <a:latin typeface="Arial"/>
              </a:rPr>
              <a:t>(204 Key </a:t>
            </a:r>
            <a:r>
              <a:rPr lang="en-US" sz="1600" b="1" kern="0" dirty="0">
                <a:solidFill>
                  <a:srgbClr val="000000"/>
                </a:solidFill>
                <a:latin typeface="Arial"/>
              </a:rPr>
              <a:t>and </a:t>
            </a:r>
            <a:r>
              <a:rPr lang="en-US" sz="1600" b="1" kern="0" dirty="0" smtClean="0">
                <a:solidFill>
                  <a:srgbClr val="000000"/>
                </a:solidFill>
                <a:latin typeface="Arial"/>
              </a:rPr>
              <a:t>176 </a:t>
            </a:r>
            <a:r>
              <a:rPr lang="en-US" sz="1600" b="1" kern="0" dirty="0">
                <a:solidFill>
                  <a:srgbClr val="000000"/>
                </a:solidFill>
                <a:latin typeface="Arial"/>
              </a:rPr>
              <a:t>Pilot) have been conducted </a:t>
            </a:r>
            <a:endParaRPr lang="en-US" sz="1600" b="1" kern="0" dirty="0" smtClean="0">
              <a:solidFill>
                <a:srgbClr val="000000"/>
              </a:solidFill>
              <a:latin typeface="Arial"/>
            </a:endParaRPr>
          </a:p>
        </p:txBody>
      </p:sp>
      <p:sp>
        <p:nvSpPr>
          <p:cNvPr id="5126" name="Rectangle 5"/>
          <p:cNvSpPr>
            <a:spLocks noChangeArrowheads="1"/>
          </p:cNvSpPr>
          <p:nvPr/>
        </p:nvSpPr>
        <p:spPr bwMode="auto">
          <a:xfrm>
            <a:off x="381000" y="1066800"/>
            <a:ext cx="8001000" cy="39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0188" indent="-230188" fontAlgn="auto">
              <a:spcBef>
                <a:spcPts val="800"/>
              </a:spcBef>
              <a:spcAft>
                <a:spcPts val="0"/>
              </a:spcAft>
              <a:buFontTx/>
              <a:buChar char="•"/>
            </a:pPr>
            <a:r>
              <a:rPr lang="nl-NL" sz="2200" b="1" dirty="0">
                <a:solidFill>
                  <a:srgbClr val="000099"/>
                </a:solidFill>
                <a:latin typeface="Calibri"/>
              </a:rPr>
              <a:t>Established by the CIPM in 1993</a:t>
            </a:r>
          </a:p>
          <a:p>
            <a:pPr marL="230188" indent="-230188" fontAlgn="auto">
              <a:spcBef>
                <a:spcPts val="800"/>
              </a:spcBef>
              <a:spcAft>
                <a:spcPts val="0"/>
              </a:spcAft>
              <a:buFontTx/>
              <a:buChar char="•"/>
            </a:pPr>
            <a:r>
              <a:rPr lang="nl-NL" sz="2200" b="1" dirty="0" smtClean="0">
                <a:solidFill>
                  <a:srgbClr val="000099"/>
                </a:solidFill>
                <a:latin typeface="Calibri"/>
              </a:rPr>
              <a:t>40 Official member (28) </a:t>
            </a:r>
            <a:r>
              <a:rPr lang="nl-NL" sz="2200" b="1" dirty="0">
                <a:solidFill>
                  <a:srgbClr val="000099"/>
                </a:solidFill>
                <a:latin typeface="Calibri"/>
              </a:rPr>
              <a:t>and </a:t>
            </a:r>
            <a:r>
              <a:rPr lang="nl-NL" sz="2200" b="1" dirty="0" smtClean="0">
                <a:solidFill>
                  <a:srgbClr val="000099"/>
                </a:solidFill>
                <a:latin typeface="Calibri"/>
              </a:rPr>
              <a:t>observer (12) organizations</a:t>
            </a:r>
          </a:p>
          <a:p>
            <a:pPr marL="230188" indent="-230188" fontAlgn="auto">
              <a:spcBef>
                <a:spcPts val="800"/>
              </a:spcBef>
              <a:spcAft>
                <a:spcPts val="0"/>
              </a:spcAft>
              <a:buFontTx/>
              <a:buChar char="•"/>
            </a:pPr>
            <a:r>
              <a:rPr lang="nl-NL" sz="2200" b="1" dirty="0" smtClean="0">
                <a:solidFill>
                  <a:srgbClr val="000099"/>
                </a:solidFill>
                <a:latin typeface="Calibri"/>
              </a:rPr>
              <a:t>10 Standing Working Groups and 3 ad hoc Working Groups</a:t>
            </a:r>
          </a:p>
          <a:p>
            <a:pPr marL="687388" lvl="1" indent="-230188" fontAlgn="auto">
              <a:spcBef>
                <a:spcPts val="800"/>
              </a:spcBef>
              <a:spcAft>
                <a:spcPts val="0"/>
              </a:spcAft>
              <a:buFontTx/>
              <a:buChar char="•"/>
            </a:pPr>
            <a:r>
              <a:rPr lang="nl-NL" sz="2200" b="1" dirty="0" smtClean="0">
                <a:solidFill>
                  <a:srgbClr val="000099"/>
                </a:solidFill>
                <a:latin typeface="Calibri"/>
              </a:rPr>
              <a:t>8 </a:t>
            </a:r>
            <a:r>
              <a:rPr lang="nl-NL" sz="2200" b="1" dirty="0">
                <a:solidFill>
                  <a:srgbClr val="000099"/>
                </a:solidFill>
                <a:latin typeface="Calibri"/>
              </a:rPr>
              <a:t>Standing </a:t>
            </a:r>
            <a:r>
              <a:rPr lang="nl-NL" sz="2200" b="1" dirty="0" smtClean="0">
                <a:solidFill>
                  <a:srgbClr val="000099"/>
                </a:solidFill>
                <a:latin typeface="Calibri"/>
              </a:rPr>
              <a:t>Technical Working Groups, most meet </a:t>
            </a:r>
            <a:r>
              <a:rPr lang="nl-NL" sz="2200" b="1" dirty="0">
                <a:solidFill>
                  <a:srgbClr val="000099"/>
                </a:solidFill>
                <a:latin typeface="Calibri"/>
              </a:rPr>
              <a:t>twice a year </a:t>
            </a:r>
          </a:p>
          <a:p>
            <a:pPr marL="1200150" lvl="2" indent="-285750" fontAlgn="auto">
              <a:spcBef>
                <a:spcPts val="800"/>
              </a:spcBef>
              <a:spcAft>
                <a:spcPts val="0"/>
              </a:spcAft>
              <a:buFont typeface="Courier New" panose="02070309020205020404" pitchFamily="49" charset="0"/>
              <a:buChar char="o"/>
            </a:pPr>
            <a:r>
              <a:rPr lang="nl-NL" sz="2200" b="1" dirty="0" smtClean="0">
                <a:solidFill>
                  <a:srgbClr val="000099"/>
                </a:solidFill>
                <a:latin typeface="Calibri"/>
              </a:rPr>
              <a:t>Attended  </a:t>
            </a:r>
            <a:r>
              <a:rPr lang="nl-NL" sz="2200" b="1" dirty="0">
                <a:solidFill>
                  <a:srgbClr val="000099"/>
                </a:solidFill>
                <a:latin typeface="Calibri"/>
              </a:rPr>
              <a:t>by </a:t>
            </a:r>
            <a:r>
              <a:rPr lang="nl-NL" sz="2200" b="1" dirty="0" smtClean="0">
                <a:solidFill>
                  <a:srgbClr val="000099"/>
                </a:solidFill>
                <a:latin typeface="Calibri"/>
              </a:rPr>
              <a:t> ~ 230+ </a:t>
            </a:r>
            <a:r>
              <a:rPr lang="nl-NL" sz="2200" b="1" dirty="0">
                <a:solidFill>
                  <a:srgbClr val="000099"/>
                </a:solidFill>
                <a:latin typeface="Calibri"/>
              </a:rPr>
              <a:t>experts from NMI’s and other expert  </a:t>
            </a:r>
            <a:r>
              <a:rPr lang="nl-NL" sz="2200" b="1" dirty="0" smtClean="0">
                <a:solidFill>
                  <a:srgbClr val="000099"/>
                </a:solidFill>
                <a:latin typeface="Calibri"/>
              </a:rPr>
              <a:t>institutes  </a:t>
            </a:r>
            <a:endParaRPr lang="nl-NL" sz="2200" b="1" dirty="0">
              <a:solidFill>
                <a:srgbClr val="000099"/>
              </a:solidFill>
              <a:latin typeface="Calibri"/>
            </a:endParaRPr>
          </a:p>
          <a:p>
            <a:pPr marL="230188" indent="-230188" fontAlgn="auto">
              <a:spcBef>
                <a:spcPts val="800"/>
              </a:spcBef>
              <a:spcAft>
                <a:spcPts val="0"/>
              </a:spcAft>
              <a:buFontTx/>
              <a:buChar char="•"/>
            </a:pPr>
            <a:r>
              <a:rPr lang="nl-NL" sz="2200" b="1" dirty="0" smtClean="0">
                <a:solidFill>
                  <a:srgbClr val="000099"/>
                </a:solidFill>
                <a:latin typeface="Calibri"/>
              </a:rPr>
              <a:t>Yearly </a:t>
            </a:r>
            <a:r>
              <a:rPr lang="nl-NL" sz="2200" b="1" dirty="0">
                <a:solidFill>
                  <a:srgbClr val="000099"/>
                </a:solidFill>
                <a:latin typeface="Calibri"/>
              </a:rPr>
              <a:t>meetings of CCQM plenary, attended by  </a:t>
            </a:r>
            <a:r>
              <a:rPr lang="nl-NL" sz="2200" b="1" dirty="0" smtClean="0">
                <a:solidFill>
                  <a:srgbClr val="000099"/>
                </a:solidFill>
                <a:latin typeface="Calibri"/>
              </a:rPr>
              <a:t>~70  representatives from Member and Observer  Institutes,  stakeholder organizations and Guests</a:t>
            </a:r>
            <a:endParaRPr lang="nl-NL" sz="2200" b="1" dirty="0">
              <a:solidFill>
                <a:srgbClr val="000099"/>
              </a:solidFill>
              <a:latin typeface="Calibri"/>
            </a:endParaRPr>
          </a:p>
        </p:txBody>
      </p:sp>
    </p:spTree>
    <p:extLst>
      <p:ext uri="{BB962C8B-B14F-4D97-AF65-F5344CB8AC3E}">
        <p14:creationId xmlns:p14="http://schemas.microsoft.com/office/powerpoint/2010/main" val="37219424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609600"/>
          </a:xfrm>
          <a:solidFill>
            <a:srgbClr val="3333CC"/>
          </a:solidFill>
        </p:spPr>
        <p:txBody>
          <a:bodyPr/>
          <a:lstStyle/>
          <a:p>
            <a:pPr eaLnBrk="1" hangingPunct="1"/>
            <a:r>
              <a:rPr lang="en-US" altLang="en-US" b="1" smtClean="0">
                <a:solidFill>
                  <a:schemeClr val="bg1"/>
                </a:solidFill>
              </a:rPr>
              <a:t>CCQM –Terms of Reference</a:t>
            </a:r>
          </a:p>
        </p:txBody>
      </p:sp>
      <p:sp>
        <p:nvSpPr>
          <p:cNvPr id="78851" name="Rectangle 1"/>
          <p:cNvSpPr>
            <a:spLocks noChangeArrowheads="1"/>
          </p:cNvSpPr>
          <p:nvPr/>
        </p:nvSpPr>
        <p:spPr bwMode="auto">
          <a:xfrm>
            <a:off x="0" y="620713"/>
            <a:ext cx="8856663" cy="632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itchFamily="34" charset="0"/>
                <a:ea typeface="+mn-ea"/>
                <a:cs typeface="Arial" charset="0"/>
              </a:rPr>
              <a:t>The CCQM is responsible for developing, improving and documenting the equivalence of national reference systems for chemical and biological measurements. It advises the CIPM on matters related to chemical and biological measurements including advice on the BIPM scientific </a:t>
            </a:r>
            <a:r>
              <a:rPr kumimoji="0" lang="en-US" altLang="en-US" sz="2400" b="1" i="0" u="none" strike="noStrike" kern="1200" cap="none" spc="0" normalizeH="0" baseline="0" noProof="0" dirty="0" smtClean="0">
                <a:ln>
                  <a:noFill/>
                </a:ln>
                <a:solidFill>
                  <a:srgbClr val="000000"/>
                </a:solidFill>
                <a:effectLst/>
                <a:uLnTx/>
                <a:uFillTx/>
                <a:latin typeface="Calibri" pitchFamily="34" charset="0"/>
                <a:ea typeface="+mn-ea"/>
                <a:cs typeface="Arial" charset="0"/>
              </a:rPr>
              <a:t>program </a:t>
            </a:r>
            <a:r>
              <a:rPr kumimoji="0" lang="en-US" altLang="en-US" sz="2400" b="1" i="0" u="none" strike="noStrike" kern="1200" cap="none" spc="0" normalizeH="0" baseline="0" noProof="0" dirty="0">
                <a:ln>
                  <a:noFill/>
                </a:ln>
                <a:solidFill>
                  <a:srgbClr val="000000"/>
                </a:solidFill>
                <a:effectLst/>
                <a:uLnTx/>
                <a:uFillTx/>
                <a:latin typeface="Calibri" pitchFamily="34" charset="0"/>
                <a:ea typeface="+mn-ea"/>
                <a:cs typeface="Arial" charset="0"/>
              </a:rPr>
              <a:t>activities.</a:t>
            </a:r>
            <a:endParaRPr kumimoji="0" lang="en-US" altLang="en-US" sz="24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Calibri" pitchFamily="34" charset="0"/>
                <a:ea typeface="+mn-ea"/>
                <a:cs typeface="Arial" charset="0"/>
              </a:rPr>
              <a:t> </a:t>
            </a:r>
            <a:endParaRPr kumimoji="0" lang="en-US" altLang="en-US" sz="16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smtClean="0">
              <a:ln>
                <a:noFill/>
              </a:ln>
              <a:solidFill>
                <a:srgbClr val="000000"/>
              </a:solidFill>
              <a:effectLst/>
              <a:uLnTx/>
              <a:uFillTx/>
              <a:latin typeface="Calibri"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smtClean="0">
                <a:ln>
                  <a:noFill/>
                </a:ln>
                <a:solidFill>
                  <a:srgbClr val="000000"/>
                </a:solidFill>
                <a:effectLst/>
                <a:uLnTx/>
                <a:uFillTx/>
                <a:latin typeface="Calibri" pitchFamily="34" charset="0"/>
                <a:ea typeface="+mn-ea"/>
                <a:cs typeface="Times New Roman" pitchFamily="18" charset="0"/>
              </a:rPr>
              <a:t>The </a:t>
            </a:r>
            <a:r>
              <a:rPr kumimoji="0" lang="en-US" altLang="en-US" sz="1800" b="1"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responsibilities of the CCQM are</a:t>
            </a:r>
            <a:r>
              <a:rPr kumimoji="0" lang="en-US" altLang="en-US" sz="1800" b="1" i="0" u="none" strike="noStrike" kern="1200" cap="none" spc="0" normalizeH="0" baseline="0" noProof="0" dirty="0" smtClean="0">
                <a:ln>
                  <a:noFill/>
                </a:ln>
                <a:solidFill>
                  <a:srgbClr val="000000"/>
                </a:solidFill>
                <a:effectLst/>
                <a:uLnTx/>
                <a:uFillTx/>
                <a:latin typeface="Calibri" pitchFamily="34" charset="0"/>
                <a:ea typeface="+mn-ea"/>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1143000" marR="0" lvl="2" indent="-228600" algn="l" defTabSz="914400" rtl="0" eaLnBrk="1" fontAlgn="base" latinLnBrk="0" hangingPunct="1">
              <a:lnSpc>
                <a:spcPct val="100000"/>
              </a:lnSpc>
              <a:spcBef>
                <a:spcPct val="0"/>
              </a:spcBef>
              <a:spcAft>
                <a:spcPts val="700"/>
              </a:spcAft>
              <a:buClrTx/>
              <a:buSzTx/>
              <a:buFont typeface="Arial" charset="0"/>
              <a:buAutoNum type="alphaLcPeriod"/>
              <a:tabLst/>
              <a:defRPr/>
            </a:pPr>
            <a:r>
              <a:rPr kumimoji="0" lang="en-US" altLang="en-US" sz="16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to establish global</a:t>
            </a:r>
            <a:r>
              <a:rPr kumimoji="0" lang="en-US" altLang="en-US" sz="1600" b="0" i="0" u="none" strike="noStrike" kern="1200" cap="none" spc="0" normalizeH="0" baseline="0" noProof="0" dirty="0">
                <a:ln>
                  <a:noFill/>
                </a:ln>
                <a:solidFill>
                  <a:srgbClr val="FF0000"/>
                </a:solidFill>
                <a:effectLst/>
                <a:uLnTx/>
                <a:uFillTx/>
                <a:latin typeface="Calibri" pitchFamily="34" charset="0"/>
                <a:ea typeface="+mn-ea"/>
                <a:cs typeface="Times New Roman" pitchFamily="18" charset="0"/>
              </a:rPr>
              <a:t> </a:t>
            </a:r>
            <a:r>
              <a:rPr kumimoji="0" lang="en-US" altLang="en-US" sz="16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comparability</a:t>
            </a:r>
            <a:r>
              <a:rPr kumimoji="0" lang="en-US" altLang="en-US" sz="1600" b="0" i="0" u="none" strike="noStrike" kern="1200" cap="none" spc="0" normalizeH="0" baseline="0" noProof="0" dirty="0">
                <a:ln>
                  <a:noFill/>
                </a:ln>
                <a:solidFill>
                  <a:srgbClr val="FF0000"/>
                </a:solidFill>
                <a:effectLst/>
                <a:uLnTx/>
                <a:uFillTx/>
                <a:latin typeface="Calibri" pitchFamily="34" charset="0"/>
                <a:ea typeface="+mn-ea"/>
                <a:cs typeface="Times New Roman" pitchFamily="18" charset="0"/>
              </a:rPr>
              <a:t> </a:t>
            </a:r>
            <a:r>
              <a:rPr kumimoji="0" lang="en-US" altLang="en-US" sz="16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of measurements through promoting traceability to the SI, and where traceability to the SI is not yet feasible, to other internationally agreed references;</a:t>
            </a:r>
            <a:endParaRPr kumimoji="0" lang="en-US" altLang="en-US" sz="16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1143000" marR="0" lvl="2" indent="-228600" algn="l" defTabSz="914400" rtl="0" eaLnBrk="1" fontAlgn="base" latinLnBrk="0" hangingPunct="1">
              <a:lnSpc>
                <a:spcPct val="100000"/>
              </a:lnSpc>
              <a:spcBef>
                <a:spcPct val="0"/>
              </a:spcBef>
              <a:spcAft>
                <a:spcPts val="700"/>
              </a:spcAft>
              <a:buClrTx/>
              <a:buSzTx/>
              <a:buFont typeface="Arial" charset="0"/>
              <a:buAutoNum type="alphaLcPeriod"/>
              <a:tabLst/>
              <a:defRPr/>
            </a:pPr>
            <a:r>
              <a:rPr kumimoji="0" lang="en-US" altLang="en-US" sz="16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to contribute to the establishment of a globally recognized system of national measurement standards, methods and facilities for chemical and biological measurements; </a:t>
            </a:r>
            <a:endParaRPr kumimoji="0" lang="en-US" altLang="en-US" sz="16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1143000" marR="0" lvl="2" indent="-228600" algn="l" defTabSz="914400" rtl="0" eaLnBrk="1" fontAlgn="base" latinLnBrk="0" hangingPunct="1">
              <a:lnSpc>
                <a:spcPct val="100000"/>
              </a:lnSpc>
              <a:spcBef>
                <a:spcPct val="0"/>
              </a:spcBef>
              <a:spcAft>
                <a:spcPts val="700"/>
              </a:spcAft>
              <a:buClrTx/>
              <a:buSzTx/>
              <a:buFont typeface="Arial" charset="0"/>
              <a:buAutoNum type="alphaLcPeriod"/>
              <a:tabLst/>
              <a:defRPr/>
            </a:pPr>
            <a:r>
              <a:rPr kumimoji="0" lang="en-US" altLang="en-US" sz="16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to contribute to the implementation and maintenance of the CIPM MRA with respect to chemical and biological measurements; </a:t>
            </a:r>
            <a:endParaRPr kumimoji="0" lang="en-US" altLang="en-US" sz="16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1143000" marR="0" lvl="2" indent="-228600" algn="l" defTabSz="914400" rtl="0" eaLnBrk="1" fontAlgn="base" latinLnBrk="0" hangingPunct="1">
              <a:lnSpc>
                <a:spcPct val="100000"/>
              </a:lnSpc>
              <a:spcBef>
                <a:spcPct val="0"/>
              </a:spcBef>
              <a:spcAft>
                <a:spcPts val="700"/>
              </a:spcAft>
              <a:buClrTx/>
              <a:buSzTx/>
              <a:buFont typeface="Arial" charset="0"/>
              <a:buAutoNum type="alphaLcPeriod"/>
              <a:tabLst/>
              <a:defRPr/>
            </a:pPr>
            <a:r>
              <a:rPr kumimoji="0" lang="en-US" altLang="en-US" sz="16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to review and advise the CIPM on the uncertainties of the BIPM's calibration and measurements services as published on the BIPM website;</a:t>
            </a:r>
            <a:endParaRPr kumimoji="0" lang="en-US" altLang="en-US" sz="16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1143000" marR="0" lvl="2" indent="-228600" algn="l" defTabSz="914400" rtl="0" eaLnBrk="1" fontAlgn="base" latinLnBrk="0" hangingPunct="1">
              <a:lnSpc>
                <a:spcPct val="100000"/>
              </a:lnSpc>
              <a:spcBef>
                <a:spcPct val="0"/>
              </a:spcBef>
              <a:spcAft>
                <a:spcPts val="700"/>
              </a:spcAft>
              <a:buClrTx/>
              <a:buSzTx/>
              <a:buFont typeface="Arial" charset="0"/>
              <a:buAutoNum type="alphaLcPeriod"/>
              <a:tabLst/>
              <a:defRPr/>
            </a:pPr>
            <a:r>
              <a:rPr kumimoji="0" lang="en-US" altLang="en-US" sz="16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to act as a forum for the exchange of information about the research and measurement service delivery </a:t>
            </a:r>
            <a:r>
              <a:rPr kumimoji="0" lang="en-US" altLang="en-US" sz="1600" b="0" i="0" u="none" strike="noStrike" kern="1200" cap="none" spc="0" normalizeH="0" baseline="0" noProof="0" dirty="0" smtClean="0">
                <a:ln>
                  <a:noFill/>
                </a:ln>
                <a:solidFill>
                  <a:srgbClr val="000000"/>
                </a:solidFill>
                <a:effectLst/>
                <a:uLnTx/>
                <a:uFillTx/>
                <a:latin typeface="Calibri" pitchFamily="34" charset="0"/>
                <a:ea typeface="+mn-ea"/>
                <a:cs typeface="Times New Roman" pitchFamily="18" charset="0"/>
              </a:rPr>
              <a:t>programs </a:t>
            </a:r>
            <a:r>
              <a:rPr kumimoji="0" lang="en-US" altLang="en-US" sz="16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and other technical activities of the CC members  and observers, thereby creating new opportunities for collaboration.</a:t>
            </a:r>
            <a:endParaRPr kumimoji="0" lang="en-US" altLang="en-US" sz="16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58403190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487362"/>
          </a:xfrm>
        </p:spPr>
        <p:txBody>
          <a:bodyPr/>
          <a:lstStyle/>
          <a:p>
            <a:r>
              <a:rPr lang="en-US" dirty="0" smtClean="0"/>
              <a:t>CCQM Organizational Structure</a:t>
            </a:r>
            <a:endParaRPr lang="en-US" dirty="0"/>
          </a:p>
        </p:txBody>
      </p:sp>
      <p:sp>
        <p:nvSpPr>
          <p:cNvPr id="3" name="Content Placeholder 2"/>
          <p:cNvSpPr>
            <a:spLocks noGrp="1"/>
          </p:cNvSpPr>
          <p:nvPr>
            <p:ph idx="1"/>
          </p:nvPr>
        </p:nvSpPr>
        <p:spPr>
          <a:xfrm>
            <a:off x="38100" y="734438"/>
            <a:ext cx="8839200" cy="5638800"/>
          </a:xfrm>
        </p:spPr>
        <p:txBody>
          <a:bodyPr/>
          <a:lstStyle/>
          <a:p>
            <a:pPr marL="112713" indent="-169863"/>
            <a:r>
              <a:rPr lang="en-US" sz="1800" dirty="0" smtClean="0"/>
              <a:t>President:  W. May, CIPM, NIST</a:t>
            </a:r>
          </a:p>
          <a:p>
            <a:pPr marL="112713" indent="-169863">
              <a:tabLst>
                <a:tab pos="4572000" algn="l"/>
                <a:tab pos="6400800" algn="l"/>
              </a:tabLst>
            </a:pPr>
            <a:r>
              <a:rPr lang="en-US" sz="1800" dirty="0"/>
              <a:t>Executive Secretary:  </a:t>
            </a:r>
            <a:r>
              <a:rPr lang="en-US" sz="1800" dirty="0" smtClean="0"/>
              <a:t>R</a:t>
            </a:r>
            <a:r>
              <a:rPr lang="en-US" sz="1800" dirty="0"/>
              <a:t>. Wielgosz, </a:t>
            </a:r>
            <a:r>
              <a:rPr lang="en-US" sz="1800" dirty="0" smtClean="0"/>
              <a:t>BIPM</a:t>
            </a:r>
          </a:p>
          <a:p>
            <a:pPr marL="112713" indent="-169863"/>
            <a:endParaRPr lang="en-US" sz="600" dirty="0" smtClean="0"/>
          </a:p>
          <a:p>
            <a:pPr marL="112713" indent="-169863"/>
            <a:r>
              <a:rPr lang="en-US" sz="1800" dirty="0" smtClean="0"/>
              <a:t>10 permanent working groups and chairs</a:t>
            </a:r>
          </a:p>
          <a:p>
            <a:pPr marL="342901" lvl="1" indent="-119063">
              <a:tabLst>
                <a:tab pos="4462463" algn="l"/>
                <a:tab pos="6975475" algn="l"/>
              </a:tabLst>
            </a:pPr>
            <a:r>
              <a:rPr lang="en-US" sz="1600" dirty="0" smtClean="0"/>
              <a:t>Organic Analysis (OAWG)	L. Mackay	NMIA</a:t>
            </a:r>
          </a:p>
          <a:p>
            <a:pPr marL="342901" lvl="1" indent="-119063">
              <a:tabLst>
                <a:tab pos="4462463" algn="l"/>
                <a:tab pos="6975475" algn="l"/>
              </a:tabLst>
            </a:pPr>
            <a:r>
              <a:rPr lang="en-US" sz="1600" dirty="0" smtClean="0"/>
              <a:t>Gas Analysis (GAWG)	J.S. Kim	KRISS</a:t>
            </a:r>
          </a:p>
          <a:p>
            <a:pPr marL="342901" lvl="1" indent="-119063">
              <a:tabLst>
                <a:tab pos="4462463" algn="l"/>
                <a:tab pos="6975475" algn="l"/>
              </a:tabLst>
            </a:pPr>
            <a:r>
              <a:rPr lang="en-US" sz="1600" dirty="0" smtClean="0"/>
              <a:t>Inorganic Analysis (IAWG)	M. Sargent	LGC</a:t>
            </a:r>
          </a:p>
          <a:p>
            <a:pPr marL="342901" lvl="1" indent="-119063">
              <a:tabLst>
                <a:tab pos="4462463" algn="l"/>
                <a:tab pos="6975475" algn="l"/>
              </a:tabLst>
            </a:pPr>
            <a:r>
              <a:rPr lang="en-US" sz="1600" dirty="0" smtClean="0"/>
              <a:t>Electrochemical Analysis (EAWG)	M. Mariassy	SMU</a:t>
            </a:r>
          </a:p>
          <a:p>
            <a:pPr marL="342901" lvl="1" indent="-119063">
              <a:tabLst>
                <a:tab pos="4462463" algn="l"/>
                <a:tab pos="6975475" algn="l"/>
              </a:tabLst>
            </a:pPr>
            <a:r>
              <a:rPr lang="en-US" sz="1600" dirty="0"/>
              <a:t>Cells (CWG)	A. Plant	NIST	</a:t>
            </a:r>
          </a:p>
          <a:p>
            <a:pPr marL="342901" lvl="1" indent="-119063">
              <a:tabLst>
                <a:tab pos="4462463" algn="l"/>
                <a:tab pos="6975475" algn="l"/>
              </a:tabLst>
            </a:pPr>
            <a:r>
              <a:rPr lang="en-US" sz="1600" dirty="0"/>
              <a:t>Nucleic Acids (NAWG)	H. Parkes	LGC</a:t>
            </a:r>
          </a:p>
          <a:p>
            <a:pPr marL="342901" lvl="1" indent="-119063">
              <a:tabLst>
                <a:tab pos="4462463" algn="l"/>
                <a:tab pos="6975475" algn="l"/>
              </a:tabLst>
            </a:pPr>
            <a:r>
              <a:rPr lang="en-US" sz="1600" dirty="0"/>
              <a:t>Protein Analysis (PAWG)</a:t>
            </a:r>
            <a:r>
              <a:rPr lang="en-US" sz="1600" dirty="0" smtClean="0"/>
              <a:t>	S-R. Park	KRISS</a:t>
            </a:r>
          </a:p>
          <a:p>
            <a:pPr marL="342901" lvl="1" indent="-119063">
              <a:tabLst>
                <a:tab pos="4462463" algn="l"/>
                <a:tab pos="6975475" algn="l"/>
              </a:tabLst>
            </a:pPr>
            <a:r>
              <a:rPr lang="en-US" sz="1600" dirty="0" smtClean="0"/>
              <a:t>Surface Analysis (SAWG)	W. Unger	BAM</a:t>
            </a:r>
          </a:p>
          <a:p>
            <a:pPr marL="342901" lvl="1" indent="-119063">
              <a:buNone/>
              <a:tabLst>
                <a:tab pos="4462463" algn="l"/>
                <a:tab pos="6975475" algn="l"/>
              </a:tabLst>
            </a:pPr>
            <a:endParaRPr lang="en-US" sz="1000" dirty="0" smtClean="0"/>
          </a:p>
          <a:p>
            <a:pPr marL="342901" lvl="1" indent="-119063">
              <a:tabLst>
                <a:tab pos="4462463" algn="l"/>
                <a:tab pos="6975475" algn="l"/>
              </a:tabLst>
            </a:pPr>
            <a:r>
              <a:rPr lang="en-US" sz="1600" dirty="0" smtClean="0"/>
              <a:t>Key Comparison and CMC Quality (KCWG)	W.M.(Della) Sin	GLHK</a:t>
            </a:r>
          </a:p>
          <a:p>
            <a:pPr marL="342901" lvl="1" indent="-119063">
              <a:tabLst>
                <a:tab pos="4462463" algn="l"/>
                <a:tab pos="6975475" algn="l"/>
              </a:tabLst>
            </a:pPr>
            <a:r>
              <a:rPr lang="en-US" sz="1600" dirty="0" smtClean="0"/>
              <a:t>Strategic Planning (SPWG)	W. May	NIST</a:t>
            </a:r>
          </a:p>
          <a:p>
            <a:pPr marL="112713" indent="-169863">
              <a:tabLst>
                <a:tab pos="4462463" algn="l"/>
                <a:tab pos="6975475" algn="l"/>
              </a:tabLst>
            </a:pPr>
            <a:r>
              <a:rPr lang="en-US" sz="1800" i="1" dirty="0" smtClean="0"/>
              <a:t>3 current ad </a:t>
            </a:r>
            <a:r>
              <a:rPr lang="en-US" sz="1800" i="1" dirty="0"/>
              <a:t>hoc</a:t>
            </a:r>
            <a:r>
              <a:rPr lang="en-US" sz="1800" dirty="0"/>
              <a:t> </a:t>
            </a:r>
            <a:r>
              <a:rPr lang="en-US" sz="1800" dirty="0" smtClean="0"/>
              <a:t>groups: </a:t>
            </a:r>
          </a:p>
          <a:p>
            <a:pPr marL="342901" lvl="1" indent="-119063">
              <a:tabLst>
                <a:tab pos="4462463" algn="l"/>
                <a:tab pos="6975475" algn="l"/>
              </a:tabLst>
            </a:pPr>
            <a:r>
              <a:rPr lang="en-US" b="1" i="1" dirty="0" smtClean="0">
                <a:solidFill>
                  <a:srgbClr val="990000"/>
                </a:solidFill>
              </a:rPr>
              <a:t>ad hoc</a:t>
            </a:r>
            <a:r>
              <a:rPr lang="en-US" b="1" dirty="0" smtClean="0">
                <a:solidFill>
                  <a:srgbClr val="990000"/>
                </a:solidFill>
              </a:rPr>
              <a:t> working group on the mole	B</a:t>
            </a:r>
            <a:r>
              <a:rPr lang="en-US" b="1" dirty="0">
                <a:solidFill>
                  <a:srgbClr val="990000"/>
                </a:solidFill>
              </a:rPr>
              <a:t>. </a:t>
            </a:r>
            <a:r>
              <a:rPr lang="en-US" b="1" dirty="0" err="1" smtClean="0">
                <a:solidFill>
                  <a:srgbClr val="990000"/>
                </a:solidFill>
              </a:rPr>
              <a:t>Güttler</a:t>
            </a:r>
            <a:r>
              <a:rPr lang="en-US" b="1" dirty="0" smtClean="0">
                <a:solidFill>
                  <a:srgbClr val="990000"/>
                </a:solidFill>
              </a:rPr>
              <a:t> 	PTB</a:t>
            </a:r>
          </a:p>
          <a:p>
            <a:pPr marL="342901" lvl="1" indent="-119063">
              <a:tabLst>
                <a:tab pos="4462463" algn="l"/>
                <a:tab pos="6975475" algn="l"/>
              </a:tabLst>
            </a:pPr>
            <a:r>
              <a:rPr lang="en-US" sz="1600" i="1" dirty="0" smtClean="0"/>
              <a:t>ad hoc</a:t>
            </a:r>
            <a:r>
              <a:rPr lang="en-US" sz="1600" dirty="0" smtClean="0"/>
              <a:t> steering group on </a:t>
            </a:r>
            <a:r>
              <a:rPr lang="en-US" sz="1600" dirty="0"/>
              <a:t>microbial </a:t>
            </a:r>
            <a:endParaRPr lang="en-US" sz="1600" dirty="0" smtClean="0"/>
          </a:p>
          <a:p>
            <a:pPr marL="342901" lvl="1" indent="-119063">
              <a:buNone/>
              <a:tabLst>
                <a:tab pos="4462463" algn="l"/>
                <a:tab pos="6975475" algn="l"/>
              </a:tabLst>
            </a:pPr>
            <a:r>
              <a:rPr lang="en-US" sz="1600" dirty="0"/>
              <a:t>	</a:t>
            </a:r>
            <a:r>
              <a:rPr lang="en-US" sz="1600" dirty="0" smtClean="0"/>
              <a:t>measurements (MBSG) 	J. Morrow	NIST</a:t>
            </a:r>
          </a:p>
          <a:p>
            <a:pPr marL="342901" lvl="1" indent="-119063">
              <a:tabLst>
                <a:tab pos="4462463" algn="l"/>
                <a:tab pos="6113463" algn="l"/>
              </a:tabLst>
            </a:pPr>
            <a:r>
              <a:rPr lang="en-US" sz="1600" i="1" dirty="0" smtClean="0"/>
              <a:t>ad hoc</a:t>
            </a:r>
            <a:r>
              <a:rPr lang="en-US" sz="1600" dirty="0" smtClean="0"/>
              <a:t> working group on improvement of </a:t>
            </a:r>
          </a:p>
          <a:p>
            <a:pPr marL="342901" lvl="1" indent="-119063">
              <a:buNone/>
              <a:tabLst>
                <a:tab pos="4462463" algn="l"/>
                <a:tab pos="6113463" algn="l"/>
              </a:tabLst>
            </a:pPr>
            <a:r>
              <a:rPr lang="en-US" sz="1600" dirty="0"/>
              <a:t>	</a:t>
            </a:r>
            <a:r>
              <a:rPr lang="en-US" sz="1600" dirty="0" smtClean="0"/>
              <a:t>CMC formulation and review	R. Kaarls	CCQM </a:t>
            </a:r>
            <a:r>
              <a:rPr lang="en-US" sz="1600" dirty="0" err="1" smtClean="0"/>
              <a:t>Immed.Past</a:t>
            </a:r>
            <a:r>
              <a:rPr lang="en-US" sz="1600" dirty="0" smtClean="0"/>
              <a:t> Pres.</a:t>
            </a:r>
            <a:endParaRPr lang="en-US" sz="1600" dirty="0"/>
          </a:p>
        </p:txBody>
      </p:sp>
      <p:sp>
        <p:nvSpPr>
          <p:cNvPr id="4" name="Slide Number Placehold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1ADBF5-8361-497C-9EBA-75AC58AA14FB}"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Tree>
    <p:extLst>
      <p:ext uri="{BB962C8B-B14F-4D97-AF65-F5344CB8AC3E}">
        <p14:creationId xmlns:p14="http://schemas.microsoft.com/office/powerpoint/2010/main" val="177132222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CCQM ad </a:t>
            </a:r>
            <a:r>
              <a:rPr lang="en-US" sz="3600" dirty="0"/>
              <a:t>hoc WG on Mole </a:t>
            </a:r>
          </a:p>
        </p:txBody>
      </p:sp>
      <p:sp>
        <p:nvSpPr>
          <p:cNvPr id="3" name="Content Placeholder 2"/>
          <p:cNvSpPr>
            <a:spLocks noGrp="1"/>
          </p:cNvSpPr>
          <p:nvPr>
            <p:ph idx="1"/>
          </p:nvPr>
        </p:nvSpPr>
        <p:spPr>
          <a:xfrm>
            <a:off x="0" y="1084217"/>
            <a:ext cx="9067800" cy="5638800"/>
          </a:xfrm>
        </p:spPr>
        <p:txBody>
          <a:bodyPr/>
          <a:lstStyle/>
          <a:p>
            <a:pPr marL="7937" indent="0">
              <a:buNone/>
            </a:pPr>
            <a:r>
              <a:rPr lang="en-US" sz="3600" dirty="0" smtClean="0">
                <a:solidFill>
                  <a:srgbClr val="000000"/>
                </a:solidFill>
                <a:latin typeface="Arial" panose="020B0604020202020204" pitchFamily="34" charset="0"/>
              </a:rPr>
              <a:t>Responsibilities</a:t>
            </a:r>
          </a:p>
          <a:p>
            <a:pPr marL="7937" indent="0">
              <a:buNone/>
            </a:pPr>
            <a:endParaRPr lang="en-US" sz="3600" dirty="0" smtClean="0">
              <a:solidFill>
                <a:srgbClr val="000000"/>
              </a:solidFill>
              <a:latin typeface="Arial" panose="020B0604020202020204" pitchFamily="34" charset="0"/>
            </a:endParaRPr>
          </a:p>
          <a:p>
            <a:pPr marL="520700" lvl="1"/>
            <a:r>
              <a:rPr lang="en-US" sz="2800" dirty="0" smtClean="0">
                <a:solidFill>
                  <a:srgbClr val="000000"/>
                </a:solidFill>
                <a:latin typeface="Arial" panose="020B0604020202020204" pitchFamily="34" charset="0"/>
              </a:rPr>
              <a:t>draft </a:t>
            </a:r>
            <a:r>
              <a:rPr lang="en-US" sz="2800" dirty="0">
                <a:solidFill>
                  <a:srgbClr val="000000"/>
                </a:solidFill>
                <a:latin typeface="Arial" panose="020B0604020202020204" pitchFamily="34" charset="0"/>
              </a:rPr>
              <a:t>a "</a:t>
            </a:r>
            <a:r>
              <a:rPr lang="en-US" sz="2800" i="1" dirty="0" err="1">
                <a:solidFill>
                  <a:srgbClr val="000000"/>
                </a:solidFill>
                <a:latin typeface="Arial" panose="020B0604020202020204" pitchFamily="34" charset="0"/>
              </a:rPr>
              <a:t>mise‐en‐pratique</a:t>
            </a:r>
            <a:r>
              <a:rPr lang="en-US" sz="2800" dirty="0">
                <a:solidFill>
                  <a:srgbClr val="000000"/>
                </a:solidFill>
                <a:latin typeface="Arial" panose="020B0604020202020204" pitchFamily="34" charset="0"/>
              </a:rPr>
              <a:t>" for the realization of the mole;</a:t>
            </a:r>
          </a:p>
          <a:p>
            <a:pPr lvl="1"/>
            <a:r>
              <a:rPr lang="en-US" sz="3200" dirty="0" smtClean="0">
                <a:solidFill>
                  <a:srgbClr val="000000"/>
                </a:solidFill>
                <a:latin typeface="Arial" panose="020B0604020202020204" pitchFamily="34" charset="0"/>
              </a:rPr>
              <a:t>create </a:t>
            </a:r>
            <a:r>
              <a:rPr lang="en-US" sz="3200" dirty="0">
                <a:solidFill>
                  <a:srgbClr val="000000"/>
                </a:solidFill>
                <a:latin typeface="Arial" panose="020B0604020202020204" pitchFamily="34" charset="0"/>
              </a:rPr>
              <a:t>awareness with respect to a possible redefinition of the </a:t>
            </a:r>
            <a:r>
              <a:rPr lang="en-US" sz="3200" dirty="0" smtClean="0">
                <a:solidFill>
                  <a:srgbClr val="000000"/>
                </a:solidFill>
                <a:latin typeface="Arial" panose="020B0604020202020204" pitchFamily="34" charset="0"/>
              </a:rPr>
              <a:t>mole .</a:t>
            </a:r>
          </a:p>
        </p:txBody>
      </p:sp>
      <p:sp>
        <p:nvSpPr>
          <p:cNvPr id="4" name="Slide Number Placeholder 3"/>
          <p:cNvSpPr>
            <a:spLocks noGrp="1"/>
          </p:cNvSpPr>
          <p:nvPr>
            <p:ph type="sldNum" sz="quarter" idx="4"/>
          </p:nvPr>
        </p:nvSpPr>
        <p:spPr/>
        <p:txBody>
          <a:bodyPr/>
          <a:lstStyle/>
          <a:p>
            <a:fld id="{171ADBF5-8361-497C-9EBA-75AC58AA14FB}" type="slidenum">
              <a:rPr lang="en-US" smtClean="0"/>
              <a:t>5</a:t>
            </a:fld>
            <a:endParaRPr lang="en-US" dirty="0"/>
          </a:p>
        </p:txBody>
      </p:sp>
    </p:spTree>
    <p:extLst>
      <p:ext uri="{BB962C8B-B14F-4D97-AF65-F5344CB8AC3E}">
        <p14:creationId xmlns:p14="http://schemas.microsoft.com/office/powerpoint/2010/main" val="3485670712"/>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533400" y="274638"/>
            <a:ext cx="7848600" cy="5844344"/>
          </a:xfrm>
          <a:prstGeom prst="rect">
            <a:avLst/>
          </a:prstGeom>
        </p:spPr>
      </p:pic>
      <p:sp>
        <p:nvSpPr>
          <p:cNvPr id="4" name="Slide Number Placeholder 3"/>
          <p:cNvSpPr>
            <a:spLocks noGrp="1"/>
          </p:cNvSpPr>
          <p:nvPr>
            <p:ph type="sldNum" sz="quarter" idx="4"/>
          </p:nvPr>
        </p:nvSpPr>
        <p:spPr/>
        <p:txBody>
          <a:bodyPr/>
          <a:lstStyle/>
          <a:p>
            <a:fld id="{171ADBF5-8361-497C-9EBA-75AC58AA14FB}" type="slidenum">
              <a:rPr lang="en-US" smtClean="0"/>
              <a:t>6</a:t>
            </a:fld>
            <a:endParaRPr lang="en-US" dirty="0"/>
          </a:p>
        </p:txBody>
      </p:sp>
      <p:sp>
        <p:nvSpPr>
          <p:cNvPr id="6" name="TextBox 5"/>
          <p:cNvSpPr txBox="1"/>
          <p:nvPr/>
        </p:nvSpPr>
        <p:spPr>
          <a:xfrm>
            <a:off x="2045822" y="6287478"/>
            <a:ext cx="4823756" cy="461665"/>
          </a:xfrm>
          <a:prstGeom prst="rect">
            <a:avLst/>
          </a:prstGeom>
          <a:noFill/>
        </p:spPr>
        <p:txBody>
          <a:bodyPr wrap="none" rtlCol="0">
            <a:spAutoFit/>
          </a:bodyPr>
          <a:lstStyle/>
          <a:p>
            <a:r>
              <a:rPr lang="en-US" i="1" dirty="0" smtClean="0">
                <a:solidFill>
                  <a:srgbClr val="990000"/>
                </a:solidFill>
              </a:rPr>
              <a:t>More on this later in CCU Meeting</a:t>
            </a:r>
            <a:endParaRPr lang="en-US" i="1" dirty="0">
              <a:solidFill>
                <a:srgbClr val="990000"/>
              </a:solidFill>
            </a:endParaRPr>
          </a:p>
        </p:txBody>
      </p:sp>
    </p:spTree>
    <p:extLst>
      <p:ext uri="{BB962C8B-B14F-4D97-AF65-F5344CB8AC3E}">
        <p14:creationId xmlns:p14="http://schemas.microsoft.com/office/powerpoint/2010/main" val="2742699356"/>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228600"/>
            <a:ext cx="8839200" cy="3906198"/>
          </a:xfrm>
          <a:prstGeom prst="rect">
            <a:avLst/>
          </a:prstGeom>
        </p:spPr>
        <p:txBody>
          <a:bodyPr wrap="square">
            <a:noAutofit/>
          </a:bodyPr>
          <a:lstStyle/>
          <a:p>
            <a:pPr marL="0" marR="0" lvl="0" indent="0" algn="ctr" defTabSz="914400" rtl="0" eaLnBrk="1" fontAlgn="base" latinLnBrk="0" hangingPunct="1">
              <a:lnSpc>
                <a:spcPct val="100000"/>
              </a:lnSpc>
              <a:spcBef>
                <a:spcPct val="0"/>
              </a:spcBef>
              <a:spcAft>
                <a:spcPts val="0"/>
              </a:spcAft>
              <a:buClrTx/>
              <a:buSzTx/>
              <a:buFontTx/>
              <a:buNone/>
              <a:tabLst>
                <a:tab pos="8229600" algn="r"/>
              </a:tabLst>
              <a:defRPr/>
            </a:pPr>
            <a:r>
              <a:rPr kumimoji="0" lang="en-US" sz="2000" b="1" i="0" u="none" strike="noStrike" kern="1200" cap="none" spc="0" normalizeH="0" baseline="0" noProof="0" dirty="0" smtClean="0">
                <a:ln>
                  <a:noFill/>
                </a:ln>
                <a:solidFill>
                  <a:srgbClr val="990000"/>
                </a:solidFill>
                <a:effectLst/>
                <a:uLnTx/>
                <a:uFillTx/>
                <a:latin typeface="Arial" charset="0"/>
                <a:ea typeface="+mn-ea"/>
                <a:cs typeface="+mn-cs"/>
              </a:rPr>
              <a:t>“Chemistry and the International System of Weights and Measures”</a:t>
            </a:r>
          </a:p>
          <a:p>
            <a:pPr marL="0" marR="0" lvl="0" indent="0" algn="ctr" defTabSz="914400" rtl="0" eaLnBrk="1" fontAlgn="base" latinLnBrk="0" hangingPunct="1">
              <a:lnSpc>
                <a:spcPct val="100000"/>
              </a:lnSpc>
              <a:spcBef>
                <a:spcPct val="0"/>
              </a:spcBef>
              <a:spcAft>
                <a:spcPts val="0"/>
              </a:spcAft>
              <a:buClrTx/>
              <a:buSzTx/>
              <a:buFontTx/>
              <a:buNone/>
              <a:tabLst>
                <a:tab pos="8229600" algn="r"/>
              </a:tabLst>
              <a:defRPr/>
            </a:pPr>
            <a:r>
              <a:rPr kumimoji="0" lang="en-US" sz="1600" b="0" i="1" u="none" strike="noStrike" kern="1200" cap="none" spc="0" normalizeH="0" baseline="0" noProof="0" dirty="0" smtClean="0">
                <a:ln>
                  <a:noFill/>
                </a:ln>
                <a:solidFill>
                  <a:srgbClr val="990000"/>
                </a:solidFill>
                <a:effectLst/>
                <a:uLnTx/>
                <a:uFillTx/>
                <a:latin typeface="Arial" charset="0"/>
                <a:ea typeface="+mn-ea"/>
                <a:cs typeface="+mn-cs"/>
              </a:rPr>
              <a:t>Symposium at American Chemical Society (ACS) National Meeting</a:t>
            </a:r>
          </a:p>
          <a:p>
            <a:pPr marL="0" marR="0" lvl="0" indent="0" algn="ctr" defTabSz="914400" rtl="0" eaLnBrk="1" fontAlgn="base" latinLnBrk="0" hangingPunct="1">
              <a:lnSpc>
                <a:spcPct val="100000"/>
              </a:lnSpc>
              <a:spcBef>
                <a:spcPct val="0"/>
              </a:spcBef>
              <a:spcAft>
                <a:spcPts val="0"/>
              </a:spcAft>
              <a:buClrTx/>
              <a:buSzTx/>
              <a:buFontTx/>
              <a:buNone/>
              <a:tabLst>
                <a:tab pos="8229600" algn="r"/>
              </a:tabLst>
              <a:defRPr/>
            </a:pPr>
            <a:r>
              <a:rPr kumimoji="0" lang="en-US" sz="1600" b="0" i="0" u="none" strike="noStrike" kern="1200" cap="none" spc="0" normalizeH="0" baseline="0" noProof="0" dirty="0" smtClean="0">
                <a:ln>
                  <a:noFill/>
                </a:ln>
                <a:solidFill>
                  <a:srgbClr val="990000"/>
                </a:solidFill>
                <a:effectLst/>
                <a:uLnTx/>
                <a:uFillTx/>
                <a:latin typeface="Arial" charset="0"/>
                <a:ea typeface="+mn-ea"/>
                <a:cs typeface="+mn-cs"/>
              </a:rPr>
              <a:t>Boston, MA, August 19, 2015</a:t>
            </a:r>
          </a:p>
          <a:p>
            <a:pPr marL="0" marR="0" lvl="0" indent="0" algn="ctr" defTabSz="914400" rtl="0" eaLnBrk="1" fontAlgn="base" latinLnBrk="0" hangingPunct="1">
              <a:lnSpc>
                <a:spcPct val="100000"/>
              </a:lnSpc>
              <a:spcBef>
                <a:spcPct val="0"/>
              </a:spcBef>
              <a:spcAft>
                <a:spcPts val="0"/>
              </a:spcAft>
              <a:buClrTx/>
              <a:buSzTx/>
              <a:buFontTx/>
              <a:buNone/>
              <a:tabLst>
                <a:tab pos="8229600" algn="r"/>
              </a:tabLst>
              <a:defRPr/>
            </a:pPr>
            <a:endParaRPr kumimoji="0" lang="en-US" sz="800" b="0" i="0" u="none" strike="noStrike" kern="1200" cap="none" spc="0" normalizeH="0" baseline="0" noProof="0" dirty="0" smtClean="0">
              <a:ln>
                <a:noFill/>
              </a:ln>
              <a:solidFill>
                <a:srgbClr val="990000"/>
              </a:solidFill>
              <a:effectLst/>
              <a:uLnTx/>
              <a:uFillTx/>
              <a:latin typeface="Arial" charset="0"/>
              <a:ea typeface="+mn-ea"/>
              <a:cs typeface="+mn-cs"/>
            </a:endParaRPr>
          </a:p>
          <a:p>
            <a:pPr marL="285750" marR="0" lvl="1" indent="-285750" algn="l" defTabSz="914400" rtl="0" eaLnBrk="1" fontAlgn="base" latinLnBrk="0" hangingPunct="1">
              <a:lnSpc>
                <a:spcPct val="100000"/>
              </a:lnSpc>
              <a:spcBef>
                <a:spcPct val="0"/>
              </a:spcBef>
              <a:spcAft>
                <a:spcPts val="0"/>
              </a:spcAft>
              <a:buClrTx/>
              <a:buSzTx/>
              <a:buFontTx/>
              <a:buNone/>
              <a:tabLst>
                <a:tab pos="8229600" algn="r"/>
              </a:tabLst>
              <a:defRPr/>
            </a:pPr>
            <a:r>
              <a:rPr kumimoji="0" lang="en-US" sz="1800" b="1" i="0" u="none" strike="noStrike" kern="1200" cap="none" spc="0" normalizeH="0" baseline="0" noProof="0" dirty="0" smtClean="0">
                <a:ln>
                  <a:noFill/>
                </a:ln>
                <a:solidFill>
                  <a:srgbClr val="000099"/>
                </a:solidFill>
                <a:effectLst/>
                <a:uLnTx/>
                <a:uFillTx/>
                <a:latin typeface="Arial" charset="0"/>
                <a:ea typeface="+mn-ea"/>
                <a:cs typeface="+mn-cs"/>
              </a:rPr>
              <a:t>Introduction </a:t>
            </a:r>
            <a:r>
              <a:rPr kumimoji="0" lang="en-US" sz="1800" b="1" i="0" u="none" strike="noStrike" kern="1200" cap="none" spc="0" normalizeH="0" baseline="0" noProof="0" dirty="0">
                <a:ln>
                  <a:noFill/>
                </a:ln>
                <a:solidFill>
                  <a:srgbClr val="000099"/>
                </a:solidFill>
                <a:effectLst/>
                <a:uLnTx/>
                <a:uFillTx/>
                <a:latin typeface="Arial" charset="0"/>
                <a:ea typeface="+mn-ea"/>
                <a:cs typeface="+mn-cs"/>
              </a:rPr>
              <a:t>to symposium:  </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Introduction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to the International System of Weights and </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Measures</a:t>
            </a:r>
            <a:r>
              <a:rPr kumimoji="0" lang="en-US" sz="1800" b="1" i="0" u="none" strike="noStrike" kern="1200" cap="none" spc="0" normalizeH="0" baseline="0" noProof="0" dirty="0">
                <a:ln>
                  <a:noFill/>
                </a:ln>
                <a:solidFill>
                  <a:srgbClr val="000099"/>
                </a:solidFill>
                <a:effectLst/>
                <a:uLnTx/>
                <a:uFillTx/>
                <a:latin typeface="Arial" charset="0"/>
                <a:ea typeface="+mn-ea"/>
                <a:cs typeface="+mn-cs"/>
              </a:rPr>
              <a:t>	</a:t>
            </a:r>
            <a:r>
              <a:rPr kumimoji="0" lang="en-US" sz="1800" b="0" i="1" u="none" strike="noStrike" kern="1200" cap="none" spc="0" normalizeH="0" baseline="0" noProof="0" dirty="0">
                <a:ln>
                  <a:noFill/>
                </a:ln>
                <a:solidFill>
                  <a:srgbClr val="000000"/>
                </a:solidFill>
                <a:effectLst/>
                <a:uLnTx/>
                <a:uFillTx/>
                <a:latin typeface="Arial" charset="0"/>
                <a:ea typeface="+mn-ea"/>
                <a:cs typeface="+mn-cs"/>
              </a:rPr>
              <a:t>W.E. May (NIST)</a:t>
            </a:r>
          </a:p>
          <a:p>
            <a:pPr marL="285750" marR="0" lvl="1" indent="-285750" algn="l" defTabSz="914400" rtl="0" eaLnBrk="1" fontAlgn="base" latinLnBrk="0" hangingPunct="1">
              <a:lnSpc>
                <a:spcPct val="100000"/>
              </a:lnSpc>
              <a:spcBef>
                <a:spcPct val="0"/>
              </a:spcBef>
              <a:spcAft>
                <a:spcPts val="0"/>
              </a:spcAft>
              <a:buClrTx/>
              <a:buSzTx/>
              <a:buFontTx/>
              <a:buNone/>
              <a:tabLst>
                <a:tab pos="8229600" algn="r"/>
              </a:tabLst>
              <a:defRPr/>
            </a:pPr>
            <a:endParaRPr kumimoji="0" lang="en-US" sz="800" b="1" i="0" u="none" strike="noStrike" kern="1200" cap="none" spc="0" normalizeH="0" baseline="0" noProof="0" dirty="0" smtClean="0">
              <a:ln>
                <a:noFill/>
              </a:ln>
              <a:solidFill>
                <a:srgbClr val="000099"/>
              </a:solidFill>
              <a:effectLst/>
              <a:uLnTx/>
              <a:uFillTx/>
              <a:latin typeface="Arial" charset="0"/>
              <a:ea typeface="+mn-ea"/>
              <a:cs typeface="+mn-cs"/>
            </a:endParaRPr>
          </a:p>
          <a:p>
            <a:pPr marL="285750" marR="0" lvl="1" indent="-285750" algn="l" defTabSz="914400" rtl="0" eaLnBrk="1" fontAlgn="base" latinLnBrk="0" hangingPunct="1">
              <a:lnSpc>
                <a:spcPct val="100000"/>
              </a:lnSpc>
              <a:spcBef>
                <a:spcPct val="0"/>
              </a:spcBef>
              <a:spcAft>
                <a:spcPts val="0"/>
              </a:spcAft>
              <a:buClrTx/>
              <a:buSzTx/>
              <a:buFontTx/>
              <a:buNone/>
              <a:tabLst>
                <a:tab pos="8229600" algn="r"/>
              </a:tabLst>
              <a:defRPr/>
            </a:pPr>
            <a:r>
              <a:rPr kumimoji="0" lang="en-US" sz="1800" b="1" i="0" u="none" strike="noStrike" kern="1200" cap="none" spc="0" normalizeH="0" baseline="0" noProof="0" dirty="0" smtClean="0">
                <a:ln>
                  <a:noFill/>
                </a:ln>
                <a:solidFill>
                  <a:srgbClr val="000099"/>
                </a:solidFill>
                <a:effectLst/>
                <a:uLnTx/>
                <a:uFillTx/>
                <a:latin typeface="Arial" charset="0"/>
                <a:ea typeface="+mn-ea"/>
                <a:cs typeface="+mn-cs"/>
              </a:rPr>
              <a:t>Session I:  </a:t>
            </a:r>
            <a:r>
              <a:rPr kumimoji="0" lang="en-US" sz="1800" b="1" i="0" u="none" strike="noStrike" kern="1200" cap="none" spc="0" normalizeH="0" baseline="0" noProof="0" dirty="0">
                <a:ln>
                  <a:noFill/>
                </a:ln>
                <a:solidFill>
                  <a:srgbClr val="000099"/>
                </a:solidFill>
                <a:effectLst/>
                <a:uLnTx/>
                <a:uFillTx/>
                <a:latin typeface="Arial" charset="0"/>
                <a:ea typeface="+mn-ea"/>
                <a:cs typeface="+mn-cs"/>
              </a:rPr>
              <a:t>The </a:t>
            </a:r>
            <a:r>
              <a:rPr kumimoji="0" lang="en-GB" sz="1800" b="1" i="0" u="none" strike="noStrike" kern="1200" cap="none" spc="0" normalizeH="0" baseline="0" noProof="0" dirty="0">
                <a:ln>
                  <a:noFill/>
                </a:ln>
                <a:solidFill>
                  <a:srgbClr val="000099"/>
                </a:solidFill>
                <a:effectLst/>
                <a:uLnTx/>
                <a:uFillTx/>
                <a:latin typeface="Arial" charset="0"/>
                <a:ea typeface="+mn-ea"/>
                <a:cs typeface="+mn-cs"/>
              </a:rPr>
              <a:t>Consultative Committee on Metrology in Chemistry and Biology: Who We are, What We Do, and  Why You Should Care</a:t>
            </a:r>
            <a:r>
              <a:rPr kumimoji="0" lang="en-US" sz="1800" b="1" i="0" u="none" strike="noStrike" kern="1200" cap="none" spc="0" normalizeH="0" baseline="0" noProof="0" dirty="0">
                <a:ln>
                  <a:noFill/>
                </a:ln>
                <a:solidFill>
                  <a:srgbClr val="000099"/>
                </a:solidFill>
                <a:effectLst/>
                <a:uLnTx/>
                <a:uFillTx/>
                <a:latin typeface="Arial" charset="0"/>
                <a:ea typeface="+mn-ea"/>
                <a:cs typeface="+mn-cs"/>
              </a:rPr>
              <a:t>         </a:t>
            </a:r>
          </a:p>
          <a:p>
            <a:pPr marL="285750" marR="0" lvl="1" indent="-174625" algn="l" defTabSz="914400" rtl="0" eaLnBrk="1" fontAlgn="base" latinLnBrk="0" hangingPunct="1">
              <a:lnSpc>
                <a:spcPct val="100000"/>
              </a:lnSpc>
              <a:spcBef>
                <a:spcPct val="0"/>
              </a:spcBef>
              <a:spcAft>
                <a:spcPts val="0"/>
              </a:spcAft>
              <a:buClrTx/>
              <a:buSzTx/>
              <a:buFont typeface="Arial" panose="020B0604020202020204" pitchFamily="34" charset="0"/>
              <a:buChar char="•"/>
              <a:tabLst>
                <a:tab pos="8229600" algn="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The CCQM, What It Does, What It Has Achieved and Why It is Important to You 	</a:t>
            </a:r>
            <a:r>
              <a:rPr kumimoji="0" lang="en-US" sz="1600" b="0" i="1" u="none" strike="noStrike" kern="1200" cap="none" spc="0" normalizeH="0" baseline="0" noProof="0" dirty="0">
                <a:ln>
                  <a:noFill/>
                </a:ln>
                <a:solidFill>
                  <a:srgbClr val="000000"/>
                </a:solidFill>
                <a:effectLst/>
                <a:uLnTx/>
                <a:uFillTx/>
                <a:latin typeface="Arial" charset="0"/>
                <a:ea typeface="+mn-ea"/>
                <a:cs typeface="+mn-cs"/>
              </a:rPr>
              <a:t>R. Kaarls, CCQM Pres. Emeritus</a:t>
            </a:r>
          </a:p>
          <a:p>
            <a:pPr marL="285750" marR="0" lvl="1" indent="-174625" algn="l" defTabSz="914400" rtl="0" eaLnBrk="1" fontAlgn="base" latinLnBrk="0" hangingPunct="1">
              <a:lnSpc>
                <a:spcPct val="100000"/>
              </a:lnSpc>
              <a:spcBef>
                <a:spcPct val="0"/>
              </a:spcBef>
              <a:spcAft>
                <a:spcPts val="0"/>
              </a:spcAft>
              <a:buClrTx/>
              <a:buSzTx/>
              <a:buFont typeface="Arial" panose="020B0604020202020204" pitchFamily="34" charset="0"/>
              <a:buChar char="•"/>
              <a:tabLst>
                <a:tab pos="8229600" algn="r"/>
              </a:tabLst>
              <a:defRPr/>
            </a:pPr>
            <a:r>
              <a:rPr kumimoji="0" lang="en-US" sz="1600" b="0" i="0" u="none" strike="noStrike" kern="1200" cap="none" spc="0" normalizeH="0" baseline="0" noProof="0" dirty="0" smtClean="0">
                <a:ln>
                  <a:noFill/>
                </a:ln>
                <a:solidFill>
                  <a:srgbClr val="000000"/>
                </a:solidFill>
                <a:effectLst/>
                <a:uLnTx/>
                <a:uFillTx/>
                <a:latin typeface="Arial" charset="0"/>
                <a:ea typeface="+mn-ea"/>
                <a:cs typeface="+mn-cs"/>
              </a:rPr>
              <a:t>CCQM Activities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and Impact in Healthcare 	</a:t>
            </a:r>
            <a:r>
              <a:rPr kumimoji="0" lang="en-US" sz="1600" b="0" i="1" u="none" strike="noStrike" kern="1200" cap="none" spc="0" normalizeH="0" baseline="0" noProof="0" dirty="0">
                <a:ln>
                  <a:noFill/>
                </a:ln>
                <a:solidFill>
                  <a:srgbClr val="000000"/>
                </a:solidFill>
                <a:effectLst/>
                <a:uLnTx/>
                <a:uFillTx/>
                <a:latin typeface="Arial" charset="0"/>
                <a:ea typeface="+mn-ea"/>
                <a:cs typeface="+mn-cs"/>
              </a:rPr>
              <a:t>W. May, NIST</a:t>
            </a:r>
          </a:p>
          <a:p>
            <a:pPr marL="285750" marR="0" lvl="1" indent="-174625" algn="l" defTabSz="914400" rtl="0" eaLnBrk="1" fontAlgn="base" latinLnBrk="0" hangingPunct="1">
              <a:lnSpc>
                <a:spcPct val="100000"/>
              </a:lnSpc>
              <a:spcBef>
                <a:spcPct val="0"/>
              </a:spcBef>
              <a:spcAft>
                <a:spcPts val="0"/>
              </a:spcAft>
              <a:buClrTx/>
              <a:buSzTx/>
              <a:buFont typeface="Arial" panose="020B0604020202020204" pitchFamily="34" charset="0"/>
              <a:buChar char="•"/>
              <a:tabLst>
                <a:tab pos="8229600" algn="r"/>
              </a:tabLst>
              <a:defRPr/>
            </a:pPr>
            <a:r>
              <a:rPr kumimoji="0" lang="en-US" sz="1600" b="0" i="0" u="none" strike="noStrike" kern="1200" cap="none" spc="0" normalizeH="0" baseline="0" noProof="0" dirty="0" smtClean="0">
                <a:ln>
                  <a:noFill/>
                </a:ln>
                <a:solidFill>
                  <a:srgbClr val="000000"/>
                </a:solidFill>
                <a:effectLst/>
                <a:uLnTx/>
                <a:uFillTx/>
                <a:latin typeface="Arial" charset="0"/>
                <a:ea typeface="+mn-ea"/>
                <a:cs typeface="+mn-cs"/>
              </a:rPr>
              <a:t>CCQM Activities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and Impact in Environment and Climate 	</a:t>
            </a:r>
            <a:r>
              <a:rPr kumimoji="0" lang="en-US" sz="1600" b="0" i="1" u="none" strike="noStrike" kern="1200" cap="none" spc="0" normalizeH="0" baseline="0" noProof="0" dirty="0">
                <a:ln>
                  <a:noFill/>
                </a:ln>
                <a:solidFill>
                  <a:srgbClr val="000000"/>
                </a:solidFill>
                <a:effectLst/>
                <a:uLnTx/>
                <a:uFillTx/>
                <a:latin typeface="Arial" charset="0"/>
                <a:ea typeface="+mn-ea"/>
                <a:cs typeface="+mn-cs"/>
              </a:rPr>
              <a:t>R. Wielgosz, BIPM</a:t>
            </a:r>
          </a:p>
          <a:p>
            <a:pPr marL="285750" marR="0" lvl="1" indent="-174625" algn="l" defTabSz="914400" rtl="0" eaLnBrk="1" fontAlgn="base" latinLnBrk="0" hangingPunct="1">
              <a:lnSpc>
                <a:spcPct val="100000"/>
              </a:lnSpc>
              <a:spcBef>
                <a:spcPct val="0"/>
              </a:spcBef>
              <a:spcAft>
                <a:spcPts val="0"/>
              </a:spcAft>
              <a:buClrTx/>
              <a:buSzTx/>
              <a:buFont typeface="Arial" panose="020B0604020202020204" pitchFamily="34" charset="0"/>
              <a:buChar char="•"/>
              <a:tabLst>
                <a:tab pos="8229600" algn="r"/>
              </a:tabLst>
              <a:defRPr/>
            </a:pPr>
            <a:r>
              <a:rPr kumimoji="0" lang="en-US" sz="1600" b="0" i="0" u="none" strike="noStrike" kern="1200" cap="none" spc="0" normalizeH="0" baseline="0" noProof="0" dirty="0" smtClean="0">
                <a:ln>
                  <a:noFill/>
                </a:ln>
                <a:solidFill>
                  <a:srgbClr val="000000"/>
                </a:solidFill>
                <a:effectLst/>
                <a:uLnTx/>
                <a:uFillTx/>
                <a:latin typeface="Arial" charset="0"/>
                <a:ea typeface="+mn-ea"/>
                <a:cs typeface="+mn-cs"/>
              </a:rPr>
              <a:t>CCQM Activities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and Impact in Food Safety and Nutrition 	</a:t>
            </a:r>
            <a:r>
              <a:rPr kumimoji="0" lang="en-US" sz="1600" b="0" i="1" u="none" strike="noStrike" kern="1200" cap="none" spc="0" normalizeH="0" baseline="0" noProof="0" dirty="0">
                <a:ln>
                  <a:noFill/>
                </a:ln>
                <a:solidFill>
                  <a:srgbClr val="000000"/>
                </a:solidFill>
                <a:effectLst/>
                <a:uLnTx/>
                <a:uFillTx/>
                <a:latin typeface="Arial" charset="0"/>
                <a:ea typeface="+mn-ea"/>
                <a:cs typeface="+mn-cs"/>
              </a:rPr>
              <a:t>S. Wise, NIST</a:t>
            </a:r>
          </a:p>
          <a:p>
            <a:pPr marL="285750" marR="0" lvl="1" indent="-285750" algn="l" defTabSz="914400" rtl="0" eaLnBrk="1" fontAlgn="base" latinLnBrk="0" hangingPunct="1">
              <a:lnSpc>
                <a:spcPct val="100000"/>
              </a:lnSpc>
              <a:spcBef>
                <a:spcPct val="0"/>
              </a:spcBef>
              <a:spcAft>
                <a:spcPts val="0"/>
              </a:spcAft>
              <a:buClrTx/>
              <a:buSzTx/>
              <a:buFontTx/>
              <a:buNone/>
              <a:tabLst>
                <a:tab pos="8229600" algn="r"/>
              </a:tabLst>
              <a:defRPr/>
            </a:pPr>
            <a:endParaRPr kumimoji="0" lang="en-US" sz="800" b="1" i="0" u="none" strike="noStrike" kern="1200" cap="none" spc="0" normalizeH="0" baseline="0" noProof="0" dirty="0" smtClean="0">
              <a:ln>
                <a:noFill/>
              </a:ln>
              <a:solidFill>
                <a:srgbClr val="000099"/>
              </a:solidFill>
              <a:effectLst/>
              <a:uLnTx/>
              <a:uFillTx/>
              <a:latin typeface="Arial" charset="0"/>
              <a:ea typeface="+mn-ea"/>
              <a:cs typeface="+mn-cs"/>
            </a:endParaRPr>
          </a:p>
          <a:p>
            <a:pPr marL="285750" marR="0" lvl="1" indent="-285750" algn="l" defTabSz="914400" rtl="0" eaLnBrk="1" fontAlgn="base" latinLnBrk="0" hangingPunct="1">
              <a:lnSpc>
                <a:spcPct val="100000"/>
              </a:lnSpc>
              <a:spcBef>
                <a:spcPct val="0"/>
              </a:spcBef>
              <a:spcAft>
                <a:spcPts val="0"/>
              </a:spcAft>
              <a:buClrTx/>
              <a:buSzTx/>
              <a:buFontTx/>
              <a:buNone/>
              <a:tabLst>
                <a:tab pos="8229600" algn="r"/>
              </a:tabLst>
              <a:defRPr/>
            </a:pPr>
            <a:r>
              <a:rPr kumimoji="0" lang="en-US" sz="1800" b="1" i="0" u="none" strike="noStrike" kern="1200" cap="none" spc="0" normalizeH="0" baseline="0" noProof="0" dirty="0" smtClean="0">
                <a:ln>
                  <a:noFill/>
                </a:ln>
                <a:solidFill>
                  <a:srgbClr val="000099"/>
                </a:solidFill>
                <a:effectLst/>
                <a:uLnTx/>
                <a:uFillTx/>
                <a:latin typeface="Arial" charset="0"/>
                <a:ea typeface="+mn-ea"/>
                <a:cs typeface="+mn-cs"/>
              </a:rPr>
              <a:t>Session II:  </a:t>
            </a:r>
            <a:r>
              <a:rPr kumimoji="0" lang="en-US" sz="1800" b="1" i="0" u="none" strike="noStrike" kern="1200" cap="none" spc="0" normalizeH="0" baseline="0" noProof="0" dirty="0">
                <a:ln>
                  <a:noFill/>
                </a:ln>
                <a:solidFill>
                  <a:srgbClr val="000099"/>
                </a:solidFill>
                <a:effectLst/>
                <a:uLnTx/>
                <a:uFillTx/>
                <a:latin typeface="Arial" charset="0"/>
                <a:ea typeface="+mn-ea"/>
                <a:cs typeface="+mn-cs"/>
              </a:rPr>
              <a:t>Redefinition of the International System of Units         </a:t>
            </a:r>
          </a:p>
          <a:p>
            <a:pPr marL="285750" marR="0" lvl="1" indent="-174625" algn="l" defTabSz="914400" rtl="0" eaLnBrk="1" fontAlgn="base" latinLnBrk="0" hangingPunct="1">
              <a:lnSpc>
                <a:spcPct val="100000"/>
              </a:lnSpc>
              <a:spcBef>
                <a:spcPct val="0"/>
              </a:spcBef>
              <a:spcAft>
                <a:spcPts val="0"/>
              </a:spcAft>
              <a:buClrTx/>
              <a:buSzTx/>
              <a:buFont typeface="Arial" panose="020B0604020202020204" pitchFamily="34" charset="0"/>
              <a:buChar char="•"/>
              <a:tabLst>
                <a:tab pos="8229600" algn="r"/>
              </a:tabLst>
              <a:defRPr/>
            </a:pPr>
            <a:r>
              <a:rPr kumimoji="0" lang="en-US" sz="1600" b="0" i="0" u="none" strike="noStrike" kern="1200" cap="none" spc="0" normalizeH="0" baseline="0" noProof="0" dirty="0" smtClean="0">
                <a:ln>
                  <a:noFill/>
                </a:ln>
                <a:solidFill>
                  <a:srgbClr val="000000"/>
                </a:solidFill>
                <a:effectLst/>
                <a:uLnTx/>
                <a:uFillTx/>
                <a:latin typeface="Arial" charset="0"/>
                <a:ea typeface="+mn-ea"/>
                <a:cs typeface="+mn-cs"/>
              </a:rPr>
              <a:t>Linking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the International System of Units to Fundamental Constants 	</a:t>
            </a:r>
            <a:r>
              <a:rPr kumimoji="0" lang="en-US" sz="1600" b="0" i="1" u="none" strike="noStrike" kern="1200" cap="none" spc="0" normalizeH="0" baseline="0" noProof="0" dirty="0">
                <a:ln>
                  <a:noFill/>
                </a:ln>
                <a:solidFill>
                  <a:srgbClr val="000000"/>
                </a:solidFill>
                <a:effectLst/>
                <a:uLnTx/>
                <a:uFillTx/>
                <a:latin typeface="Arial" charset="0"/>
                <a:ea typeface="+mn-ea"/>
                <a:cs typeface="+mn-cs"/>
              </a:rPr>
              <a:t>J. </a:t>
            </a:r>
            <a:r>
              <a:rPr kumimoji="0" lang="en-US" sz="1600" b="0" i="1" u="none" strike="noStrike" kern="1200" cap="none" spc="0" normalizeH="0" baseline="0" noProof="0" dirty="0" err="1">
                <a:ln>
                  <a:noFill/>
                </a:ln>
                <a:solidFill>
                  <a:srgbClr val="000000"/>
                </a:solidFill>
                <a:effectLst/>
                <a:uLnTx/>
                <a:uFillTx/>
                <a:latin typeface="Arial" charset="0"/>
                <a:ea typeface="+mn-ea"/>
                <a:cs typeface="+mn-cs"/>
              </a:rPr>
              <a:t>Ullrich</a:t>
            </a:r>
            <a:r>
              <a:rPr kumimoji="0" lang="en-US" sz="1600" b="0" i="1" u="none" strike="noStrike" kern="1200" cap="none" spc="0" normalizeH="0" baseline="0" noProof="0" dirty="0">
                <a:ln>
                  <a:noFill/>
                </a:ln>
                <a:solidFill>
                  <a:srgbClr val="000000"/>
                </a:solidFill>
                <a:effectLst/>
                <a:uLnTx/>
                <a:uFillTx/>
                <a:latin typeface="Arial" charset="0"/>
                <a:ea typeface="+mn-ea"/>
                <a:cs typeface="+mn-cs"/>
              </a:rPr>
              <a:t>, PTB</a:t>
            </a:r>
          </a:p>
          <a:p>
            <a:pPr marL="285750" marR="0" lvl="1" indent="-174625" algn="l" defTabSz="914400" rtl="0" eaLnBrk="1" fontAlgn="base" latinLnBrk="0" hangingPunct="1">
              <a:lnSpc>
                <a:spcPct val="100000"/>
              </a:lnSpc>
              <a:spcBef>
                <a:spcPct val="0"/>
              </a:spcBef>
              <a:spcAft>
                <a:spcPts val="0"/>
              </a:spcAft>
              <a:buClrTx/>
              <a:buSzTx/>
              <a:buFont typeface="Arial" panose="020B0604020202020204" pitchFamily="34" charset="0"/>
              <a:buChar char="•"/>
              <a:tabLst>
                <a:tab pos="8229600" algn="r"/>
              </a:tabLst>
              <a:defRPr/>
            </a:pPr>
            <a:r>
              <a:rPr kumimoji="0" lang="en-US" sz="1600" b="0" i="0" u="none" strike="noStrike" kern="1200" cap="none" spc="0" normalizeH="0" baseline="0" noProof="0" dirty="0" smtClean="0">
                <a:ln>
                  <a:noFill/>
                </a:ln>
                <a:solidFill>
                  <a:srgbClr val="000000"/>
                </a:solidFill>
                <a:effectLst/>
                <a:uLnTx/>
                <a:uFillTx/>
                <a:latin typeface="Arial" charset="0"/>
                <a:ea typeface="+mn-ea"/>
                <a:cs typeface="+mn-cs"/>
              </a:rPr>
              <a:t>Units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and Accurate Measurements in Chemistry </a:t>
            </a:r>
            <a:r>
              <a:rPr kumimoji="0" lang="en-US" sz="16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600" b="0" i="1" u="none" strike="noStrike" kern="1200" cap="none" spc="0" normalizeH="0" baseline="0" noProof="0" dirty="0" smtClean="0">
                <a:ln>
                  <a:noFill/>
                </a:ln>
                <a:solidFill>
                  <a:srgbClr val="000000"/>
                </a:solidFill>
                <a:effectLst/>
                <a:uLnTx/>
                <a:uFillTx/>
                <a:latin typeface="Arial" charset="0"/>
                <a:ea typeface="+mn-ea"/>
                <a:cs typeface="+mn-cs"/>
              </a:rPr>
              <a:t>R</a:t>
            </a:r>
            <a:r>
              <a:rPr kumimoji="0" lang="en-US" sz="1600" b="0" i="1" u="none" strike="noStrike" kern="1200" cap="none" spc="0" normalizeH="0" baseline="0" noProof="0" dirty="0">
                <a:ln>
                  <a:noFill/>
                </a:ln>
                <a:solidFill>
                  <a:srgbClr val="000000"/>
                </a:solidFill>
                <a:effectLst/>
                <a:uLnTx/>
                <a:uFillTx/>
                <a:latin typeface="Arial" charset="0"/>
                <a:ea typeface="+mn-ea"/>
                <a:cs typeface="+mn-cs"/>
              </a:rPr>
              <a:t>. </a:t>
            </a:r>
            <a:r>
              <a:rPr kumimoji="0" lang="en-US" sz="1600" b="0" i="1" u="none" strike="noStrike" kern="1200" cap="none" spc="0" normalizeH="0" baseline="0" noProof="0" dirty="0" err="1">
                <a:ln>
                  <a:noFill/>
                </a:ln>
                <a:solidFill>
                  <a:srgbClr val="000000"/>
                </a:solidFill>
                <a:effectLst/>
                <a:uLnTx/>
                <a:uFillTx/>
                <a:latin typeface="Arial" charset="0"/>
                <a:ea typeface="+mn-ea"/>
                <a:cs typeface="+mn-cs"/>
              </a:rPr>
              <a:t>Wielgosz</a:t>
            </a:r>
            <a:r>
              <a:rPr kumimoji="0" lang="en-US" sz="1600" b="0" i="1" u="none" strike="noStrike" kern="1200" cap="none" spc="0" normalizeH="0" baseline="0" noProof="0" dirty="0">
                <a:ln>
                  <a:noFill/>
                </a:ln>
                <a:solidFill>
                  <a:srgbClr val="000000"/>
                </a:solidFill>
                <a:effectLst/>
                <a:uLnTx/>
                <a:uFillTx/>
                <a:latin typeface="Arial" charset="0"/>
                <a:ea typeface="+mn-ea"/>
                <a:cs typeface="+mn-cs"/>
              </a:rPr>
              <a:t>, </a:t>
            </a:r>
            <a:r>
              <a:rPr kumimoji="0" lang="en-US" sz="1600" b="0" i="1" u="none" strike="noStrike" kern="1200" cap="none" spc="0" normalizeH="0" baseline="0" noProof="0" dirty="0" smtClean="0">
                <a:ln>
                  <a:noFill/>
                </a:ln>
                <a:solidFill>
                  <a:srgbClr val="000000"/>
                </a:solidFill>
                <a:effectLst/>
                <a:uLnTx/>
                <a:uFillTx/>
                <a:latin typeface="Arial" charset="0"/>
                <a:ea typeface="+mn-ea"/>
                <a:cs typeface="+mn-cs"/>
              </a:rPr>
              <a:t>BIPM</a:t>
            </a:r>
            <a:endParaRPr kumimoji="0" lang="en-US" sz="1600" b="0" i="1" u="none" strike="noStrike" kern="1200" cap="none" spc="0" normalizeH="0" baseline="0" noProof="0" dirty="0">
              <a:ln>
                <a:noFill/>
              </a:ln>
              <a:solidFill>
                <a:srgbClr val="000000"/>
              </a:solidFill>
              <a:effectLst/>
              <a:uLnTx/>
              <a:uFillTx/>
              <a:latin typeface="Arial" charset="0"/>
              <a:ea typeface="+mn-ea"/>
              <a:cs typeface="+mn-cs"/>
            </a:endParaRPr>
          </a:p>
          <a:p>
            <a:pPr marL="285750" marR="0" lvl="1" indent="-174625" algn="l" defTabSz="914400" rtl="0" eaLnBrk="1" fontAlgn="base" latinLnBrk="0" hangingPunct="1">
              <a:lnSpc>
                <a:spcPct val="100000"/>
              </a:lnSpc>
              <a:spcBef>
                <a:spcPct val="0"/>
              </a:spcBef>
              <a:spcAft>
                <a:spcPts val="0"/>
              </a:spcAft>
              <a:buClrTx/>
              <a:buSzTx/>
              <a:buFont typeface="Arial" panose="020B0604020202020204" pitchFamily="34" charset="0"/>
              <a:buChar char="•"/>
              <a:tabLst>
                <a:tab pos="8229600" algn="r"/>
              </a:tabLst>
              <a:defRPr/>
            </a:pPr>
            <a:r>
              <a:rPr kumimoji="0" lang="en-US" sz="1600" b="0" i="0" u="none" strike="noStrike" kern="1200" cap="none" spc="0" normalizeH="0" baseline="0" noProof="0" dirty="0" smtClean="0">
                <a:ln>
                  <a:noFill/>
                </a:ln>
                <a:solidFill>
                  <a:srgbClr val="000000"/>
                </a:solidFill>
                <a:effectLst/>
                <a:uLnTx/>
                <a:uFillTx/>
                <a:latin typeface="Arial" charset="0"/>
                <a:ea typeface="+mn-ea"/>
                <a:cs typeface="+mn-cs"/>
              </a:rPr>
              <a:t>Progress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in the redefinition of the Mole </a:t>
            </a:r>
            <a:r>
              <a:rPr kumimoji="0" lang="en-US" sz="16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600" b="0" i="1" u="none" strike="noStrike" kern="1200" cap="none" spc="0" normalizeH="0" baseline="0" noProof="0" dirty="0" smtClean="0">
                <a:ln>
                  <a:noFill/>
                </a:ln>
                <a:solidFill>
                  <a:srgbClr val="000000"/>
                </a:solidFill>
                <a:effectLst/>
                <a:uLnTx/>
                <a:uFillTx/>
                <a:latin typeface="Arial" charset="0"/>
                <a:ea typeface="+mn-ea"/>
                <a:cs typeface="+mn-cs"/>
              </a:rPr>
              <a:t>B</a:t>
            </a:r>
            <a:r>
              <a:rPr kumimoji="0" lang="en-US" sz="1600" b="0" i="1" u="none" strike="noStrike" kern="1200" cap="none" spc="0" normalizeH="0" baseline="0" noProof="0" dirty="0">
                <a:ln>
                  <a:noFill/>
                </a:ln>
                <a:solidFill>
                  <a:srgbClr val="000000"/>
                </a:solidFill>
                <a:effectLst/>
                <a:uLnTx/>
                <a:uFillTx/>
                <a:latin typeface="Arial" charset="0"/>
                <a:ea typeface="+mn-ea"/>
                <a:cs typeface="+mn-cs"/>
              </a:rPr>
              <a:t>. </a:t>
            </a:r>
            <a:r>
              <a:rPr kumimoji="0" lang="en-US" sz="1600" b="0" i="1" u="none" strike="noStrike" kern="1200" cap="none" spc="0" normalizeH="0" baseline="0" noProof="0" dirty="0" smtClean="0">
                <a:ln>
                  <a:noFill/>
                </a:ln>
                <a:solidFill>
                  <a:srgbClr val="000000"/>
                </a:solidFill>
                <a:effectLst/>
                <a:uLnTx/>
                <a:uFillTx/>
                <a:latin typeface="Arial" charset="0"/>
                <a:ea typeface="+mn-ea"/>
                <a:cs typeface="+mn-cs"/>
              </a:rPr>
              <a:t>Guttler</a:t>
            </a:r>
            <a:r>
              <a:rPr kumimoji="0" lang="en-US" sz="1600" b="0" i="1" u="none" strike="noStrike" kern="1200" cap="none" spc="0" normalizeH="0" baseline="0" noProof="0" dirty="0">
                <a:ln>
                  <a:noFill/>
                </a:ln>
                <a:solidFill>
                  <a:srgbClr val="000000"/>
                </a:solidFill>
                <a:effectLst/>
                <a:uLnTx/>
                <a:uFillTx/>
                <a:latin typeface="Arial" charset="0"/>
                <a:ea typeface="+mn-ea"/>
                <a:cs typeface="+mn-cs"/>
              </a:rPr>
              <a:t>, </a:t>
            </a:r>
            <a:r>
              <a:rPr kumimoji="0" lang="en-US" sz="1600" b="0" i="1" u="none" strike="noStrike" kern="1200" cap="none" spc="0" normalizeH="0" baseline="0" noProof="0" dirty="0" smtClean="0">
                <a:ln>
                  <a:noFill/>
                </a:ln>
                <a:solidFill>
                  <a:srgbClr val="000000"/>
                </a:solidFill>
                <a:effectLst/>
                <a:uLnTx/>
                <a:uFillTx/>
                <a:latin typeface="Arial" charset="0"/>
                <a:ea typeface="+mn-ea"/>
                <a:cs typeface="+mn-cs"/>
              </a:rPr>
              <a:t>PTB</a:t>
            </a:r>
            <a:endParaRPr kumimoji="0" lang="en-US" sz="1600" b="0" i="1" u="none" strike="noStrike" kern="1200" cap="none" spc="0" normalizeH="0" baseline="0" noProof="0" dirty="0">
              <a:ln>
                <a:noFill/>
              </a:ln>
              <a:solidFill>
                <a:srgbClr val="000000"/>
              </a:solidFill>
              <a:effectLst/>
              <a:uLnTx/>
              <a:uFillTx/>
              <a:latin typeface="Arial" charset="0"/>
              <a:ea typeface="+mn-ea"/>
              <a:cs typeface="+mn-cs"/>
            </a:endParaRPr>
          </a:p>
          <a:p>
            <a:pPr marL="285750" marR="0" lvl="1" indent="-174625" algn="l" defTabSz="914400" rtl="0" eaLnBrk="1" fontAlgn="base" latinLnBrk="0" hangingPunct="1">
              <a:lnSpc>
                <a:spcPct val="100000"/>
              </a:lnSpc>
              <a:spcBef>
                <a:spcPct val="0"/>
              </a:spcBef>
              <a:spcAft>
                <a:spcPts val="0"/>
              </a:spcAft>
              <a:buClrTx/>
              <a:buSzTx/>
              <a:buFont typeface="Arial" panose="020B0604020202020204" pitchFamily="34" charset="0"/>
              <a:buChar char="•"/>
              <a:tabLst>
                <a:tab pos="8229600" algn="r"/>
              </a:tabLst>
              <a:defRPr/>
            </a:pPr>
            <a:r>
              <a:rPr kumimoji="0" lang="en-US" sz="1600" b="0" i="0" u="none" strike="noStrike" kern="1200" cap="none" spc="0" normalizeH="0" baseline="0" noProof="0" dirty="0" smtClean="0">
                <a:ln>
                  <a:noFill/>
                </a:ln>
                <a:solidFill>
                  <a:srgbClr val="000000"/>
                </a:solidFill>
                <a:effectLst/>
                <a:uLnTx/>
                <a:uFillTx/>
                <a:latin typeface="Arial" charset="0"/>
                <a:ea typeface="+mn-ea"/>
                <a:cs typeface="+mn-cs"/>
              </a:rPr>
              <a:t>Redefinition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of the </a:t>
            </a:r>
            <a:r>
              <a:rPr kumimoji="0" lang="en-US" sz="1600" b="0" i="0" u="none" strike="noStrike" kern="1200" cap="none" spc="0" normalizeH="0" baseline="0" noProof="0" dirty="0" smtClean="0">
                <a:ln>
                  <a:noFill/>
                </a:ln>
                <a:solidFill>
                  <a:srgbClr val="000000"/>
                </a:solidFill>
                <a:effectLst/>
                <a:uLnTx/>
                <a:uFillTx/>
                <a:latin typeface="Arial" charset="0"/>
                <a:ea typeface="+mn-ea"/>
                <a:cs typeface="+mn-cs"/>
              </a:rPr>
              <a:t>Kilogram	</a:t>
            </a:r>
            <a:r>
              <a:rPr kumimoji="0" lang="en-US" sz="1600" b="0" i="1" u="none" strike="noStrike" kern="1200" cap="none" spc="0" normalizeH="0" baseline="0" noProof="0" dirty="0" smtClean="0">
                <a:ln>
                  <a:noFill/>
                </a:ln>
                <a:solidFill>
                  <a:srgbClr val="000000"/>
                </a:solidFill>
                <a:effectLst/>
                <a:uLnTx/>
                <a:uFillTx/>
                <a:latin typeface="Arial" charset="0"/>
                <a:ea typeface="+mn-ea"/>
                <a:cs typeface="+mn-cs"/>
              </a:rPr>
              <a:t> R</a:t>
            </a:r>
            <a:r>
              <a:rPr kumimoji="0" lang="en-US" sz="1600" b="0" i="1" u="none" strike="noStrike" kern="1200" cap="none" spc="0" normalizeH="0" baseline="0" noProof="0" dirty="0">
                <a:ln>
                  <a:noFill/>
                </a:ln>
                <a:solidFill>
                  <a:srgbClr val="000000"/>
                </a:solidFill>
                <a:effectLst/>
                <a:uLnTx/>
                <a:uFillTx/>
                <a:latin typeface="Arial" charset="0"/>
                <a:ea typeface="+mn-ea"/>
                <a:cs typeface="+mn-cs"/>
              </a:rPr>
              <a:t>. Davis, </a:t>
            </a:r>
            <a:r>
              <a:rPr kumimoji="0" lang="en-US" sz="1600" b="0" i="1" u="none" strike="noStrike" kern="1200" cap="none" spc="0" normalizeH="0" baseline="0" noProof="0" dirty="0" smtClean="0">
                <a:ln>
                  <a:noFill/>
                </a:ln>
                <a:solidFill>
                  <a:srgbClr val="000000"/>
                </a:solidFill>
                <a:effectLst/>
                <a:uLnTx/>
                <a:uFillTx/>
                <a:latin typeface="Arial" charset="0"/>
                <a:ea typeface="+mn-ea"/>
                <a:cs typeface="+mn-cs"/>
              </a:rPr>
              <a:t>BIPM</a:t>
            </a:r>
          </a:p>
          <a:p>
            <a:pPr marL="285750" marR="0" lvl="1" indent="-174625" algn="l" defTabSz="914400" rtl="0" eaLnBrk="1" fontAlgn="base" latinLnBrk="0" hangingPunct="1">
              <a:lnSpc>
                <a:spcPct val="100000"/>
              </a:lnSpc>
              <a:spcBef>
                <a:spcPct val="0"/>
              </a:spcBef>
              <a:spcAft>
                <a:spcPts val="300"/>
              </a:spcAft>
              <a:buClrTx/>
              <a:buSzTx/>
              <a:buFont typeface="Arial" panose="020B0604020202020204" pitchFamily="34" charset="0"/>
              <a:buChar char="•"/>
              <a:tabLst>
                <a:tab pos="8229600" algn="r"/>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5287388"/>
            <a:ext cx="5029200" cy="157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455963"/>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624" y="914400"/>
            <a:ext cx="8183824" cy="1470025"/>
          </a:xfrm>
        </p:spPr>
        <p:txBody>
          <a:bodyPr/>
          <a:lstStyle/>
          <a:p>
            <a:r>
              <a:rPr lang="fr-FR" sz="4000" i="1" dirty="0" smtClean="0"/>
              <a:t>Mise en pratique</a:t>
            </a:r>
            <a:r>
              <a:rPr lang="fr-FR" sz="4000" dirty="0" smtClean="0"/>
              <a:t> of the (new) </a:t>
            </a:r>
            <a:r>
              <a:rPr lang="fr-FR" sz="4000" dirty="0" err="1" smtClean="0"/>
              <a:t>definition</a:t>
            </a:r>
            <a:r>
              <a:rPr lang="fr-FR" sz="4000" dirty="0" smtClean="0"/>
              <a:t> of the mole</a:t>
            </a:r>
            <a:endParaRPr lang="en-US" sz="4000" i="1" dirty="0"/>
          </a:p>
        </p:txBody>
      </p:sp>
      <p:sp>
        <p:nvSpPr>
          <p:cNvPr id="3" name="Subtitle 2"/>
          <p:cNvSpPr>
            <a:spLocks noGrp="1"/>
          </p:cNvSpPr>
          <p:nvPr>
            <p:ph type="subTitle" idx="1"/>
          </p:nvPr>
        </p:nvSpPr>
        <p:spPr>
          <a:xfrm>
            <a:off x="420624" y="2743200"/>
            <a:ext cx="6095592" cy="2125960"/>
          </a:xfrm>
        </p:spPr>
        <p:txBody>
          <a:bodyPr>
            <a:normAutofit/>
          </a:bodyPr>
          <a:lstStyle/>
          <a:p>
            <a:r>
              <a:rPr lang="fr-FR" sz="2600" dirty="0" smtClean="0"/>
              <a:t>Richard Davis</a:t>
            </a:r>
          </a:p>
          <a:p>
            <a:r>
              <a:rPr lang="fr-FR" sz="2600" i="1" dirty="0" smtClean="0"/>
              <a:t>rdavis@bipm.org</a:t>
            </a:r>
          </a:p>
          <a:p>
            <a:endParaRPr lang="fr-FR" dirty="0" smtClean="0"/>
          </a:p>
          <a:p>
            <a:r>
              <a:rPr lang="fr-FR" dirty="0" err="1" smtClean="0"/>
              <a:t>member</a:t>
            </a:r>
            <a:r>
              <a:rPr lang="fr-FR" dirty="0" smtClean="0"/>
              <a:t>, CCQM AHWG on the mole</a:t>
            </a:r>
          </a:p>
          <a:p>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dirty="0" smtClean="0"/>
              <a:t>CCU June 2016</a:t>
            </a:r>
            <a:endParaRPr lang="en-US" dirty="0"/>
          </a:p>
        </p:txBody>
      </p:sp>
    </p:spTree>
    <p:extLst>
      <p:ext uri="{BB962C8B-B14F-4D97-AF65-F5344CB8AC3E}">
        <p14:creationId xmlns:p14="http://schemas.microsoft.com/office/powerpoint/2010/main" val="2968290234"/>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3226" r="55343" b="8064"/>
          <a:stretch/>
        </p:blipFill>
        <p:spPr>
          <a:xfrm>
            <a:off x="576502" y="1628800"/>
            <a:ext cx="7990996" cy="4464496"/>
          </a:xfrm>
          <a:prstGeom prst="rect">
            <a:avLst/>
          </a:prstGeom>
          <a:ln>
            <a:solidFill>
              <a:schemeClr val="tx2">
                <a:lumMod val="75000"/>
              </a:schemeClr>
            </a:solidFill>
          </a:ln>
        </p:spPr>
      </p:pic>
      <p:sp>
        <p:nvSpPr>
          <p:cNvPr id="3" name="Title 2"/>
          <p:cNvSpPr>
            <a:spLocks noGrp="1"/>
          </p:cNvSpPr>
          <p:nvPr>
            <p:ph type="title"/>
          </p:nvPr>
        </p:nvSpPr>
        <p:spPr/>
        <p:txBody>
          <a:bodyPr/>
          <a:lstStyle/>
          <a:p>
            <a:r>
              <a:rPr lang="fr-FR" dirty="0" smtClean="0"/>
              <a:t>Mission </a:t>
            </a:r>
            <a:r>
              <a:rPr lang="fr-FR" dirty="0" err="1" smtClean="0"/>
              <a:t>statement</a:t>
            </a:r>
            <a:endParaRPr lang="fr-FR" dirty="0"/>
          </a:p>
        </p:txBody>
      </p:sp>
      <p:sp>
        <p:nvSpPr>
          <p:cNvPr id="5" name="Footer Placeholder 3"/>
          <p:cNvSpPr txBox="1">
            <a:spLocks/>
          </p:cNvSpPr>
          <p:nvPr/>
        </p:nvSpPr>
        <p:spPr>
          <a:xfrm>
            <a:off x="3124200" y="6448251"/>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t>CCU June 2016</a:t>
            </a:r>
            <a:endParaRPr lang="en-US" sz="1200" dirty="0"/>
          </a:p>
        </p:txBody>
      </p:sp>
    </p:spTree>
    <p:extLst>
      <p:ext uri="{BB962C8B-B14F-4D97-AF65-F5344CB8AC3E}">
        <p14:creationId xmlns:p14="http://schemas.microsoft.com/office/powerpoint/2010/main" val="63727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0000"/>
      </a:dk1>
      <a:lt1>
        <a:srgbClr val="FFFFFF"/>
      </a:lt1>
      <a:dk2>
        <a:srgbClr val="990000"/>
      </a:dk2>
      <a:lt2>
        <a:srgbClr val="808080"/>
      </a:lt2>
      <a:accent1>
        <a:srgbClr val="C1E0FF"/>
      </a:accent1>
      <a:accent2>
        <a:srgbClr val="000099"/>
      </a:accent2>
      <a:accent3>
        <a:srgbClr val="FFFFFF"/>
      </a:accent3>
      <a:accent4>
        <a:srgbClr val="000000"/>
      </a:accent4>
      <a:accent5>
        <a:srgbClr val="DDEDFF"/>
      </a:accent5>
      <a:accent6>
        <a:srgbClr val="00008A"/>
      </a:accent6>
      <a:hlink>
        <a:srgbClr val="000099"/>
      </a:hlink>
      <a:folHlink>
        <a:srgbClr val="0000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990000"/>
        </a:dk2>
        <a:lt2>
          <a:srgbClr val="808080"/>
        </a:lt2>
        <a:accent1>
          <a:srgbClr val="C1E0FF"/>
        </a:accent1>
        <a:accent2>
          <a:srgbClr val="000099"/>
        </a:accent2>
        <a:accent3>
          <a:srgbClr val="FFFFFF"/>
        </a:accent3>
        <a:accent4>
          <a:srgbClr val="000000"/>
        </a:accent4>
        <a:accent5>
          <a:srgbClr val="DDEDFF"/>
        </a:accent5>
        <a:accent6>
          <a:srgbClr val="0000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EM.potx" id="{4B4B5A22-CB94-4EE9-97A2-158DE3C7588B}" vid="{4311CCA5-CC69-4CB5-9D13-187DE4E724DA}"/>
    </a:ext>
  </a:extLst>
</a:theme>
</file>

<file path=ppt/theme/theme2.xml><?xml version="1.0" encoding="utf-8"?>
<a:theme xmlns:a="http://schemas.openxmlformats.org/drawingml/2006/main" name="2_Default Design">
  <a:themeElements>
    <a:clrScheme name="Default Design 14">
      <a:dk1>
        <a:srgbClr val="000000"/>
      </a:dk1>
      <a:lt1>
        <a:srgbClr val="FFFFFF"/>
      </a:lt1>
      <a:dk2>
        <a:srgbClr val="990000"/>
      </a:dk2>
      <a:lt2>
        <a:srgbClr val="808080"/>
      </a:lt2>
      <a:accent1>
        <a:srgbClr val="C1E0FF"/>
      </a:accent1>
      <a:accent2>
        <a:srgbClr val="000099"/>
      </a:accent2>
      <a:accent3>
        <a:srgbClr val="FFFFFF"/>
      </a:accent3>
      <a:accent4>
        <a:srgbClr val="000000"/>
      </a:accent4>
      <a:accent5>
        <a:srgbClr val="DDEDFF"/>
      </a:accent5>
      <a:accent6>
        <a:srgbClr val="00008A"/>
      </a:accent6>
      <a:hlink>
        <a:srgbClr val="000099"/>
      </a:hlink>
      <a:folHlink>
        <a:srgbClr val="0000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990000"/>
        </a:dk2>
        <a:lt2>
          <a:srgbClr val="808080"/>
        </a:lt2>
        <a:accent1>
          <a:srgbClr val="C1E0FF"/>
        </a:accent1>
        <a:accent2>
          <a:srgbClr val="000099"/>
        </a:accent2>
        <a:accent3>
          <a:srgbClr val="FFFFFF"/>
        </a:accent3>
        <a:accent4>
          <a:srgbClr val="000000"/>
        </a:accent4>
        <a:accent5>
          <a:srgbClr val="DDEDFF"/>
        </a:accent5>
        <a:accent6>
          <a:srgbClr val="0000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WEM</Template>
  <TotalTime>2913</TotalTime>
  <Words>601</Words>
  <Application>Microsoft Office PowerPoint</Application>
  <PresentationFormat>On-screen Show (4:3)</PresentationFormat>
  <Paragraphs>151</Paragraphs>
  <Slides>17</Slides>
  <Notes>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Comic Sans MS</vt:lpstr>
      <vt:lpstr>Courier New</vt:lpstr>
      <vt:lpstr>Symbol</vt:lpstr>
      <vt:lpstr>Times New Roman</vt:lpstr>
      <vt:lpstr>Wingdings</vt:lpstr>
      <vt:lpstr>Default Design</vt:lpstr>
      <vt:lpstr>2_Default Design</vt:lpstr>
      <vt:lpstr>Equation</vt:lpstr>
      <vt:lpstr>PowerPoint Presentation</vt:lpstr>
      <vt:lpstr>Consultative Committee for Metrology in Chemistry and Biology  (CCQM)</vt:lpstr>
      <vt:lpstr>CCQM –Terms of Reference</vt:lpstr>
      <vt:lpstr>CCQM Organizational Structure</vt:lpstr>
      <vt:lpstr>CCQM ad hoc WG on Mole </vt:lpstr>
      <vt:lpstr>PowerPoint Presentation</vt:lpstr>
      <vt:lpstr>PowerPoint Presentation</vt:lpstr>
      <vt:lpstr>Mise en pratique of the (new) definition of the mole</vt:lpstr>
      <vt:lpstr>Mission statement</vt:lpstr>
      <vt:lpstr>mise en pratique   (quick review)</vt:lpstr>
      <vt:lpstr>2. Realization of the definition of the mole     with the smallest uncertainty </vt:lpstr>
      <vt:lpstr>3.  Common methods for the realization and       dissemination of the mole</vt:lpstr>
      <vt:lpstr>3.  Common methods for the realization and       dissemination of the mole</vt:lpstr>
      <vt:lpstr>3.  Common methods for the realization and      dissemination of the mole</vt:lpstr>
      <vt:lpstr>5. Continuity with previous definition</vt:lpstr>
      <vt:lpstr>PowerPoint Presentation</vt:lpstr>
      <vt:lpstr>PowerPoint Presentation</vt:lpstr>
    </vt:vector>
  </TitlesOfParts>
  <Company>NIST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2015 Update from CIPM ad hoc committee for</dc:title>
  <dc:creator>Parris, Reenie M.</dc:creator>
  <cp:lastModifiedBy>wem</cp:lastModifiedBy>
  <cp:revision>191</cp:revision>
  <cp:lastPrinted>2016-04-06T20:31:43Z</cp:lastPrinted>
  <dcterms:created xsi:type="dcterms:W3CDTF">2015-02-19T20:32:45Z</dcterms:created>
  <dcterms:modified xsi:type="dcterms:W3CDTF">2016-06-16T09:16:31Z</dcterms:modified>
</cp:coreProperties>
</file>