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7"/>
  </p:notesMasterIdLst>
  <p:handoutMasterIdLst>
    <p:handoutMasterId r:id="rId8"/>
  </p:handoutMasterIdLst>
  <p:sldIdLst>
    <p:sldId id="282" r:id="rId2"/>
    <p:sldId id="383" r:id="rId3"/>
    <p:sldId id="492" r:id="rId4"/>
    <p:sldId id="493" r:id="rId5"/>
    <p:sldId id="494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CC66"/>
    <a:srgbClr val="1F177D"/>
    <a:srgbClr val="1F497D"/>
    <a:srgbClr val="9966FF"/>
    <a:srgbClr val="00FFFF"/>
    <a:srgbClr val="FEF2E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87194" autoAdjust="0"/>
  </p:normalViewPr>
  <p:slideViewPr>
    <p:cSldViewPr showGuides="1">
      <p:cViewPr varScale="1">
        <p:scale>
          <a:sx n="61" d="100"/>
          <a:sy n="61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notesViewPr>
    <p:cSldViewPr showGuides="1">
      <p:cViewPr>
        <p:scale>
          <a:sx n="50" d="100"/>
          <a:sy n="50" d="100"/>
        </p:scale>
        <p:origin x="-3138" y="-1476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889938" cy="496330"/>
          </a:xfrm>
          <a:prstGeom prst="rect">
            <a:avLst/>
          </a:prstGeom>
        </p:spPr>
        <p:txBody>
          <a:bodyPr vert="horz" lIns="91533" tIns="45766" rIns="91533" bIns="457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9" y="6"/>
            <a:ext cx="2889938" cy="496330"/>
          </a:xfrm>
          <a:prstGeom prst="rect">
            <a:avLst/>
          </a:prstGeom>
        </p:spPr>
        <p:txBody>
          <a:bodyPr vert="horz" lIns="91533" tIns="45766" rIns="91533" bIns="45766" rtlCol="0"/>
          <a:lstStyle>
            <a:lvl1pPr algn="r">
              <a:defRPr sz="1200"/>
            </a:lvl1pPr>
          </a:lstStyle>
          <a:p>
            <a:fld id="{B8D75F20-C2A9-4F77-8BD5-C832203B0E71}" type="datetimeFigureOut">
              <a:rPr lang="en-US" smtClean="0"/>
              <a:t>6/14/2016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92"/>
            <a:ext cx="2889938" cy="496330"/>
          </a:xfrm>
          <a:prstGeom prst="rect">
            <a:avLst/>
          </a:prstGeom>
        </p:spPr>
        <p:txBody>
          <a:bodyPr vert="horz" lIns="91533" tIns="45766" rIns="91533" bIns="45766" rtlCol="0" anchor="b"/>
          <a:lstStyle>
            <a:lvl1pPr algn="l">
              <a:defRPr sz="1200"/>
            </a:lvl1pPr>
          </a:lstStyle>
          <a:p>
            <a:r>
              <a:rPr lang="en-US" sz="1600" b="1" dirty="0"/>
              <a:t>MMC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9" y="9428592"/>
            <a:ext cx="2889938" cy="496330"/>
          </a:xfrm>
          <a:prstGeom prst="rect">
            <a:avLst/>
          </a:prstGeom>
        </p:spPr>
        <p:txBody>
          <a:bodyPr vert="horz" lIns="91533" tIns="45766" rIns="91533" bIns="45766" rtlCol="0" anchor="b"/>
          <a:lstStyle>
            <a:lvl1pPr algn="r">
              <a:defRPr sz="1200"/>
            </a:lvl1pPr>
          </a:lstStyle>
          <a:p>
            <a:fld id="{5096BB50-B24B-415C-AF50-C9A80A321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87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889249" cy="496330"/>
          </a:xfrm>
          <a:prstGeom prst="rect">
            <a:avLst/>
          </a:prstGeom>
        </p:spPr>
        <p:txBody>
          <a:bodyPr vert="horz" lIns="91533" tIns="45766" rIns="91533" bIns="457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5" y="6"/>
            <a:ext cx="2889249" cy="496330"/>
          </a:xfrm>
          <a:prstGeom prst="rect">
            <a:avLst/>
          </a:prstGeom>
        </p:spPr>
        <p:txBody>
          <a:bodyPr vert="horz" lIns="91533" tIns="45766" rIns="91533" bIns="45766" rtlCol="0"/>
          <a:lstStyle>
            <a:lvl1pPr algn="r">
              <a:defRPr sz="1200"/>
            </a:lvl1pPr>
          </a:lstStyle>
          <a:p>
            <a:fld id="{11726B1F-7879-4821-85E0-770D59323FC8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9750" y="136525"/>
            <a:ext cx="5748338" cy="4311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3" tIns="45766" rIns="91533" bIns="457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08713" y="4603286"/>
            <a:ext cx="5651670" cy="5040559"/>
          </a:xfrm>
          <a:prstGeom prst="rect">
            <a:avLst/>
          </a:prstGeom>
        </p:spPr>
        <p:txBody>
          <a:bodyPr vert="horz" lIns="91533" tIns="45766" rIns="91533" bIns="45766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28722"/>
            <a:ext cx="2889249" cy="496330"/>
          </a:xfrm>
          <a:prstGeom prst="rect">
            <a:avLst/>
          </a:prstGeom>
        </p:spPr>
        <p:txBody>
          <a:bodyPr vert="horz" lIns="91533" tIns="45766" rIns="91533" bIns="457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5" y="9428722"/>
            <a:ext cx="2889249" cy="496330"/>
          </a:xfrm>
          <a:prstGeom prst="rect">
            <a:avLst/>
          </a:prstGeom>
        </p:spPr>
        <p:txBody>
          <a:bodyPr vert="horz" lIns="91533" tIns="45766" rIns="91533" bIns="45766" rtlCol="0" anchor="b"/>
          <a:lstStyle>
            <a:lvl1pPr algn="r">
              <a:defRPr sz="1200"/>
            </a:lvl1pPr>
          </a:lstStyle>
          <a:p>
            <a:fld id="{1BC07691-F12D-4333-BC65-076D56B44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1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1338" y="136525"/>
            <a:ext cx="5170487" cy="387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07691-F12D-4333-BC65-076D56B448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82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742950"/>
            <a:ext cx="3057525" cy="2293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07691-F12D-4333-BC65-076D56B448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8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742950"/>
            <a:ext cx="3057525" cy="2293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07691-F12D-4333-BC65-076D56B448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8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742950"/>
            <a:ext cx="3057525" cy="2293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07691-F12D-4333-BC65-076D56B448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8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1538" y="742950"/>
            <a:ext cx="3057525" cy="2293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07691-F12D-4333-BC65-076D56B448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914401"/>
            <a:ext cx="773582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Projets-abcd (2).pdf - Adobe Acrobat Pro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" t="21304" r="22083" b="9518"/>
          <a:stretch/>
        </p:blipFill>
        <p:spPr>
          <a:xfrm>
            <a:off x="475492" y="5792722"/>
            <a:ext cx="1720245" cy="89320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27286"/>
            <a:ext cx="22860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9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2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Projets-abcd (2).pdf - Adobe Acrobat Pro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" t="21304" r="22083" b="9518"/>
          <a:stretch/>
        </p:blipFill>
        <p:spPr>
          <a:xfrm>
            <a:off x="438912" y="6016752"/>
            <a:ext cx="1373635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3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6949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SzPct val="70000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28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SzPct val="70000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Projets-abcd (2).pdf - Adobe Acrobat Pro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" t="21304" r="22083" b="9518"/>
          <a:stretch/>
        </p:blipFill>
        <p:spPr>
          <a:xfrm>
            <a:off x="530532" y="6016752"/>
            <a:ext cx="1373635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8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SzPct val="70000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7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NO LINE_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SzPct val="70000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Projets-abcd (2).pdf - Adobe Acrobat Pro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" t="21304" r="22083" b="9518"/>
          <a:stretch/>
        </p:blipFill>
        <p:spPr>
          <a:xfrm>
            <a:off x="524976" y="6016752"/>
            <a:ext cx="1373635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7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2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8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Projets-abcd (2).pdf - Adobe Acrobat Pro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" t="21304" r="22083" b="9518"/>
          <a:stretch/>
        </p:blipFill>
        <p:spPr>
          <a:xfrm>
            <a:off x="524976" y="6016752"/>
            <a:ext cx="1373635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0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588"/>
            <a:ext cx="8229600" cy="102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46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49"/>
            <a:ext cx="2895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93B7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0248" y="6400730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6296" y="6400730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248" y="6400730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1" name="Picture 4" descr="C:\Users\ckuanbayev\Desktop\Chingis_JCRB\BIPM_new slides\20140331-BIPM-Print\20140331-BIPM-Print\BIMP-Letter Head\Untitled-7-0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" y="6014950"/>
            <a:ext cx="1670720" cy="69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4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Blip>
          <a:blip r:embed="rId15"/>
        </a:buBlip>
        <a:defRPr sz="2400" kern="1200">
          <a:solidFill>
            <a:srgbClr val="193B7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93B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Tx/>
        <a:buBlip>
          <a:blip r:embed="rId15"/>
        </a:buBlip>
        <a:defRPr sz="1800" kern="1200">
          <a:solidFill>
            <a:srgbClr val="193B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193B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rgbClr val="193B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org/utils/en/pdf/SIApp2_cd_e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6023584" cy="2520279"/>
          </a:xfrm>
          <a:noFill/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/>
              <a:t>Report to the CCU meeting 2016</a:t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from</a:t>
            </a:r>
            <a:br>
              <a:rPr lang="en-US" sz="2400" b="1" dirty="0" smtClean="0"/>
            </a:br>
            <a:r>
              <a:rPr lang="en-US" sz="1000" b="1" dirty="0" smtClean="0"/>
              <a:t> 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Consultative Committee for Acoustics, Vibration and Ultrasound (CCAUV) and</a:t>
            </a:r>
            <a:br>
              <a:rPr lang="en-US" sz="2400" b="1" dirty="0" smtClean="0"/>
            </a:br>
            <a:r>
              <a:rPr lang="en-US" sz="1000" b="1" dirty="0" smtClean="0"/>
              <a:t>  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altLang="ja-JP" sz="2400" b="1" dirty="0"/>
              <a:t>Consultative Committee </a:t>
            </a:r>
            <a:r>
              <a:rPr lang="en-US" altLang="ja-JP" sz="2400" b="1" dirty="0" smtClean="0"/>
              <a:t>for Photometry and Radiometry (CCPR)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6400800" cy="247937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Dr</a:t>
            </a:r>
            <a:r>
              <a:rPr lang="en-US" dirty="0" smtClean="0"/>
              <a:t> Takashi </a:t>
            </a:r>
            <a:r>
              <a:rPr lang="en-US" dirty="0" err="1" smtClean="0"/>
              <a:t>Usuda</a:t>
            </a:r>
            <a:endParaRPr lang="en-US" dirty="0" smtClean="0"/>
          </a:p>
          <a:p>
            <a:pPr algn="l"/>
            <a:r>
              <a:rPr lang="en-US" sz="1000" dirty="0" smtClean="0"/>
              <a:t>   </a:t>
            </a:r>
            <a:endParaRPr lang="en-US" sz="1000" dirty="0"/>
          </a:p>
          <a:p>
            <a:r>
              <a:rPr lang="en-US" dirty="0" smtClean="0"/>
              <a:t>CCAUV and CCPR President</a:t>
            </a:r>
          </a:p>
          <a:p>
            <a:r>
              <a:rPr lang="en-US" dirty="0" smtClean="0"/>
              <a:t>CIPM Member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CCAUV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42301" y="1052736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17 members and 2 liaisons (ISO and IEC)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tx2"/>
                </a:solidFill>
              </a:rPr>
              <a:t>Related units</a:t>
            </a:r>
          </a:p>
          <a:p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Pa (bel</a:t>
            </a:r>
            <a:r>
              <a:rPr lang="en-GB" sz="2400" dirty="0">
                <a:solidFill>
                  <a:schemeClr val="tx2"/>
                </a:solidFill>
              </a:rPr>
              <a:t>, </a:t>
            </a:r>
            <a:r>
              <a:rPr lang="en-GB" sz="2400" dirty="0" err="1" smtClean="0">
                <a:solidFill>
                  <a:schemeClr val="tx2"/>
                </a:solidFill>
              </a:rPr>
              <a:t>neper</a:t>
            </a:r>
            <a:r>
              <a:rPr lang="en-GB" sz="2400" dirty="0" smtClean="0">
                <a:solidFill>
                  <a:schemeClr val="tx2"/>
                </a:solidFill>
              </a:rPr>
              <a:t>) in acoustics associated its frequency Hz</a:t>
            </a:r>
          </a:p>
          <a:p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m/s</a:t>
            </a:r>
            <a:r>
              <a:rPr lang="en-GB" sz="2400" baseline="30000" dirty="0" smtClean="0">
                <a:solidFill>
                  <a:schemeClr val="tx2"/>
                </a:solidFill>
              </a:rPr>
              <a:t>2</a:t>
            </a:r>
            <a:r>
              <a:rPr lang="en-GB" sz="2400" dirty="0" smtClean="0">
                <a:solidFill>
                  <a:schemeClr val="tx2"/>
                </a:solidFill>
              </a:rPr>
              <a:t> as acceleration in vibration associated </a:t>
            </a:r>
            <a:r>
              <a:rPr lang="en-GB" altLang="ja-JP" sz="2400" dirty="0" smtClean="0">
                <a:solidFill>
                  <a:schemeClr val="tx2"/>
                </a:solidFill>
              </a:rPr>
              <a:t>its </a:t>
            </a:r>
            <a:r>
              <a:rPr lang="en-GB" altLang="ja-JP" sz="2400" dirty="0">
                <a:solidFill>
                  <a:schemeClr val="tx2"/>
                </a:solidFill>
              </a:rPr>
              <a:t>frequency Hz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 W as ultrasonic power associated its frequency Hz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tx2"/>
                </a:solidFill>
              </a:rPr>
              <a:t>Agreements and recommendations in the past meetings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 bel </a:t>
            </a:r>
            <a:r>
              <a:rPr lang="en-US" sz="2400" dirty="0">
                <a:solidFill>
                  <a:schemeClr val="tx2"/>
                </a:solidFill>
              </a:rPr>
              <a:t>and </a:t>
            </a:r>
            <a:r>
              <a:rPr lang="en-US" sz="2400" dirty="0" err="1" smtClean="0">
                <a:solidFill>
                  <a:schemeClr val="tx2"/>
                </a:solidFill>
              </a:rPr>
              <a:t>neper</a:t>
            </a:r>
            <a:r>
              <a:rPr lang="en-US" sz="2400" dirty="0" smtClean="0">
                <a:solidFill>
                  <a:schemeClr val="tx2"/>
                </a:solidFill>
              </a:rPr>
              <a:t> be kept as “non </a:t>
            </a:r>
            <a:r>
              <a:rPr lang="en-US" sz="2400" dirty="0">
                <a:solidFill>
                  <a:schemeClr val="tx2"/>
                </a:solidFill>
              </a:rPr>
              <a:t>SI units</a:t>
            </a:r>
            <a:r>
              <a:rPr lang="en-US" sz="2400" dirty="0" smtClean="0">
                <a:solidFill>
                  <a:schemeClr val="tx2"/>
                </a:solidFill>
              </a:rPr>
              <a:t>”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the </a:t>
            </a:r>
            <a:r>
              <a:rPr lang="en-US" sz="2400" dirty="0">
                <a:solidFill>
                  <a:schemeClr val="tx2"/>
                </a:solidFill>
              </a:rPr>
              <a:t>statement that the reference value of the quantity should always be stated in SI </a:t>
            </a:r>
            <a:r>
              <a:rPr lang="en-US" sz="2400" dirty="0" smtClean="0">
                <a:solidFill>
                  <a:schemeClr val="tx2"/>
                </a:solidFill>
              </a:rPr>
              <a:t>units whenever </a:t>
            </a:r>
            <a:r>
              <a:rPr lang="en-US" sz="2400" dirty="0">
                <a:solidFill>
                  <a:schemeClr val="tx2"/>
                </a:solidFill>
              </a:rPr>
              <a:t>the decibel is </a:t>
            </a:r>
            <a:r>
              <a:rPr lang="en-US" sz="2400" dirty="0" smtClean="0">
                <a:solidFill>
                  <a:schemeClr val="tx2"/>
                </a:solidFill>
              </a:rPr>
              <a:t>used</a:t>
            </a:r>
            <a:endParaRPr lang="en-US" sz="2400" dirty="0">
              <a:solidFill>
                <a:schemeClr val="tx2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 encourage the use of the SI in preference to the decibel (while  </a:t>
            </a:r>
            <a:r>
              <a:rPr lang="en-US" sz="2400" dirty="0" smtClean="0">
                <a:solidFill>
                  <a:schemeClr val="tx2"/>
                </a:solidFill>
              </a:rPr>
              <a:t>it</a:t>
            </a:r>
            <a:r>
              <a:rPr lang="ja-JP" altLang="en-US" sz="2400" smtClean="0">
                <a:solidFill>
                  <a:schemeClr val="tx2"/>
                </a:solidFill>
              </a:rPr>
              <a:t>　</a:t>
            </a:r>
            <a:r>
              <a:rPr lang="en-US" sz="2400" smtClean="0">
                <a:solidFill>
                  <a:schemeClr val="tx2"/>
                </a:solidFill>
              </a:rPr>
              <a:t>would </a:t>
            </a:r>
            <a:r>
              <a:rPr lang="en-US" sz="2400" dirty="0">
                <a:solidFill>
                  <a:schemeClr val="tx2"/>
                </a:solidFill>
              </a:rPr>
              <a:t>be extremely difficult to change long-standing habits relating to the use of the </a:t>
            </a:r>
            <a:r>
              <a:rPr lang="en-US" sz="2400" dirty="0" smtClean="0">
                <a:solidFill>
                  <a:schemeClr val="tx2"/>
                </a:solidFill>
              </a:rPr>
              <a:t>dB)</a:t>
            </a:r>
            <a:endParaRPr lang="en-GB" sz="2400" dirty="0" smtClean="0">
              <a:solidFill>
                <a:schemeClr val="tx2"/>
              </a:solidFill>
            </a:endParaRPr>
          </a:p>
          <a:p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CCPR (1)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42301" y="1052736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23 members and 2 liaisons (</a:t>
            </a:r>
            <a:r>
              <a:rPr lang="en-US" altLang="ja-JP" sz="2400" dirty="0">
                <a:solidFill>
                  <a:schemeClr val="tx2"/>
                </a:solidFill>
              </a:rPr>
              <a:t>CIE </a:t>
            </a:r>
            <a:r>
              <a:rPr lang="en-GB" sz="2400" dirty="0" smtClean="0">
                <a:solidFill>
                  <a:schemeClr val="tx2"/>
                </a:solidFill>
              </a:rPr>
              <a:t>and WMO)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tx2"/>
                </a:solidFill>
              </a:rPr>
              <a:t>Related units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   </a:t>
            </a:r>
            <a:r>
              <a:rPr lang="fr-FR" sz="2400" dirty="0">
                <a:solidFill>
                  <a:schemeClr val="tx2"/>
                </a:solidFill>
              </a:rPr>
              <a:t>luminous flux (lm</a:t>
            </a:r>
            <a:r>
              <a:rPr lang="fr-FR" sz="2400" dirty="0" smtClean="0">
                <a:solidFill>
                  <a:schemeClr val="tx2"/>
                </a:solidFill>
              </a:rPr>
              <a:t>)</a:t>
            </a:r>
            <a:endParaRPr lang="fr-FR" sz="2400" dirty="0">
              <a:solidFill>
                <a:schemeClr val="tx2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   </a:t>
            </a:r>
            <a:r>
              <a:rPr lang="fr-FR" sz="2400" dirty="0">
                <a:solidFill>
                  <a:schemeClr val="tx2"/>
                </a:solidFill>
              </a:rPr>
              <a:t>Illuminance (lx</a:t>
            </a:r>
            <a:r>
              <a:rPr lang="fr-FR" sz="2400" dirty="0" smtClean="0">
                <a:solidFill>
                  <a:schemeClr val="tx2"/>
                </a:solidFill>
              </a:rPr>
              <a:t>)		detector based metrology</a:t>
            </a:r>
            <a:endParaRPr lang="fr-FR" sz="2400" dirty="0">
              <a:solidFill>
                <a:schemeClr val="tx2"/>
              </a:solidFill>
            </a:endParaRPr>
          </a:p>
          <a:p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  Luminous </a:t>
            </a:r>
            <a:r>
              <a:rPr lang="fr-FR" sz="2400" dirty="0">
                <a:solidFill>
                  <a:schemeClr val="tx2"/>
                </a:solidFill>
              </a:rPr>
              <a:t>intensity (cd</a:t>
            </a:r>
            <a:r>
              <a:rPr lang="fr-FR" sz="2400" dirty="0" smtClean="0">
                <a:solidFill>
                  <a:schemeClr val="tx2"/>
                </a:solidFill>
              </a:rPr>
              <a:t>)	source based metrology</a:t>
            </a:r>
            <a:endParaRPr lang="fr-FR" sz="2400" dirty="0">
              <a:solidFill>
                <a:schemeClr val="tx2"/>
              </a:solidFill>
            </a:endParaRPr>
          </a:p>
          <a:p>
            <a:r>
              <a:rPr lang="fr-FR" sz="2400" dirty="0">
                <a:solidFill>
                  <a:schemeClr val="tx2"/>
                </a:solidFill>
              </a:rPr>
              <a:t> </a:t>
            </a:r>
            <a:r>
              <a:rPr lang="fr-FR" sz="2400" dirty="0" smtClean="0">
                <a:solidFill>
                  <a:schemeClr val="tx2"/>
                </a:solidFill>
              </a:rPr>
              <a:t>  Luminance </a:t>
            </a:r>
            <a:r>
              <a:rPr lang="fr-FR" sz="2400" dirty="0">
                <a:solidFill>
                  <a:schemeClr val="tx2"/>
                </a:solidFill>
              </a:rPr>
              <a:t>(cd/m</a:t>
            </a:r>
            <a:r>
              <a:rPr lang="fr-FR" sz="2400" baseline="30000" dirty="0">
                <a:solidFill>
                  <a:schemeClr val="tx2"/>
                </a:solidFill>
              </a:rPr>
              <a:t>2</a:t>
            </a:r>
            <a:r>
              <a:rPr lang="fr-FR" sz="2400" dirty="0" smtClean="0">
                <a:solidFill>
                  <a:schemeClr val="tx2"/>
                </a:solidFill>
              </a:rPr>
              <a:t>)		source based metrology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smtClean="0">
                <a:solidFill>
                  <a:schemeClr val="tx2"/>
                </a:solidFill>
              </a:rPr>
              <a:t>Agreements and recommendations in the past meetings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 change from Candela to Lumen has no real practical benefit, in contrary, </a:t>
            </a:r>
            <a:r>
              <a:rPr lang="en-US" sz="2400" dirty="0" smtClean="0">
                <a:solidFill>
                  <a:schemeClr val="tx2"/>
                </a:solidFill>
              </a:rPr>
              <a:t>the geometrical </a:t>
            </a:r>
            <a:r>
              <a:rPr lang="en-US" sz="2400" dirty="0">
                <a:solidFill>
                  <a:schemeClr val="tx2"/>
                </a:solidFill>
              </a:rPr>
              <a:t>aspects of photometry becomes hidden. In the absence of compelling reasons to </a:t>
            </a:r>
            <a:r>
              <a:rPr lang="en-US" sz="2400" dirty="0" smtClean="0">
                <a:solidFill>
                  <a:schemeClr val="tx2"/>
                </a:solidFill>
              </a:rPr>
              <a:t>change from </a:t>
            </a:r>
            <a:r>
              <a:rPr lang="en-US" sz="2400" dirty="0">
                <a:solidFill>
                  <a:schemeClr val="tx2"/>
                </a:solidFill>
              </a:rPr>
              <a:t>the candela to the lumen as the base SI unit, </a:t>
            </a:r>
            <a:r>
              <a:rPr lang="en-US" sz="2400" dirty="0" smtClean="0">
                <a:solidFill>
                  <a:schemeClr val="tx2"/>
                </a:solidFill>
              </a:rPr>
              <a:t>it is </a:t>
            </a:r>
            <a:r>
              <a:rPr lang="en-US" sz="2400" dirty="0">
                <a:solidFill>
                  <a:schemeClr val="tx2"/>
                </a:solidFill>
              </a:rPr>
              <a:t>highly recommended to maintain the status quo.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3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CCPR (2)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42301" y="1052736"/>
            <a:ext cx="8784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solidFill>
                  <a:schemeClr val="tx2"/>
                </a:solidFill>
              </a:rPr>
              <a:t>In 2015 the CCPR finalized the </a:t>
            </a:r>
            <a:r>
              <a:rPr lang="en-GB" sz="2400" dirty="0" smtClean="0">
                <a:solidFill>
                  <a:srgbClr val="FF0000"/>
                </a:solidFill>
              </a:rPr>
              <a:t>“</a:t>
            </a:r>
            <a:r>
              <a:rPr lang="en-US" sz="2400" i="1" dirty="0" err="1">
                <a:solidFill>
                  <a:srgbClr val="FF0000"/>
                </a:solidFill>
              </a:rPr>
              <a:t>Mise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en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pratique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for the definition of the candela and associated </a:t>
            </a:r>
            <a:r>
              <a:rPr lang="en-US" sz="2400" dirty="0" smtClean="0">
                <a:solidFill>
                  <a:srgbClr val="FF0000"/>
                </a:solidFill>
              </a:rPr>
              <a:t>derived units </a:t>
            </a:r>
            <a:r>
              <a:rPr lang="en-US" sz="2400" dirty="0">
                <a:solidFill>
                  <a:srgbClr val="FF0000"/>
                </a:solidFill>
              </a:rPr>
              <a:t>for photometric and radiometric quantities in the </a:t>
            </a:r>
            <a:r>
              <a:rPr lang="en-US" sz="2400" dirty="0" smtClean="0">
                <a:solidFill>
                  <a:srgbClr val="FF0000"/>
                </a:solidFill>
              </a:rPr>
              <a:t>International System </a:t>
            </a:r>
            <a:r>
              <a:rPr lang="en-US" sz="2400" dirty="0">
                <a:solidFill>
                  <a:srgbClr val="FF0000"/>
                </a:solidFill>
              </a:rPr>
              <a:t>of Units (SI</a:t>
            </a:r>
            <a:r>
              <a:rPr lang="en-US" sz="2400" dirty="0" smtClean="0">
                <a:solidFill>
                  <a:srgbClr val="FF0000"/>
                </a:solidFill>
              </a:rPr>
              <a:t>)”.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endParaRPr lang="en-US" sz="2400" dirty="0">
              <a:solidFill>
                <a:schemeClr val="tx2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The CIPM welcomed the document at its 104</a:t>
            </a:r>
            <a:r>
              <a:rPr lang="en-US" sz="2400" baseline="30000" dirty="0" smtClean="0">
                <a:solidFill>
                  <a:schemeClr val="tx2"/>
                </a:solidFill>
              </a:rPr>
              <a:t>th</a:t>
            </a:r>
            <a:r>
              <a:rPr lang="en-US" sz="2400" dirty="0" smtClean="0">
                <a:solidFill>
                  <a:schemeClr val="tx2"/>
                </a:solidFill>
              </a:rPr>
              <a:t> meeting in </a:t>
            </a:r>
            <a:r>
              <a:rPr lang="en-US" sz="2400" dirty="0">
                <a:solidFill>
                  <a:schemeClr val="tx2"/>
                </a:solidFill>
              </a:rPr>
              <a:t>2015 (Decision </a:t>
            </a:r>
            <a:r>
              <a:rPr lang="en-US" sz="2400" dirty="0" smtClean="0">
                <a:solidFill>
                  <a:schemeClr val="tx2"/>
                </a:solidFill>
              </a:rPr>
              <a:t>CIPM/104-45) 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The document is now available as an open access document in SI section of the BIPM HP</a:t>
            </a:r>
          </a:p>
          <a:p>
            <a:r>
              <a:rPr lang="en-US" sz="2400" dirty="0">
                <a:solidFill>
                  <a:schemeClr val="tx2"/>
                </a:solidFill>
                <a:hlinkClick r:id="rId3"/>
              </a:rPr>
              <a:t>http://</a:t>
            </a:r>
            <a:r>
              <a:rPr lang="en-US" sz="2400" dirty="0" smtClean="0">
                <a:solidFill>
                  <a:schemeClr val="tx2"/>
                </a:solidFill>
                <a:hlinkClick r:id="rId3"/>
              </a:rPr>
              <a:t>www.bipm.org/utils/en/pdf/SIApp2_cd_en.pdf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fr-FR" sz="2400" dirty="0">
              <a:solidFill>
                <a:schemeClr val="tx2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A joint WG of CCPR and CIE </a:t>
            </a:r>
            <a:r>
              <a:rPr lang="fr-FR" sz="2400" dirty="0" err="1" smtClean="0">
                <a:solidFill>
                  <a:schemeClr val="tx2"/>
                </a:solidFill>
              </a:rPr>
              <a:t>is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preparing</a:t>
            </a:r>
            <a:r>
              <a:rPr lang="fr-FR" sz="2400" dirty="0" smtClean="0">
                <a:solidFill>
                  <a:schemeClr val="tx2"/>
                </a:solidFill>
              </a:rPr>
              <a:t> a more extensive publication </a:t>
            </a:r>
            <a:r>
              <a:rPr lang="en-US" sz="2400" dirty="0" smtClean="0">
                <a:solidFill>
                  <a:schemeClr val="tx2"/>
                </a:solidFill>
              </a:rPr>
              <a:t>“</a:t>
            </a:r>
            <a:r>
              <a:rPr lang="fr-FR" sz="2400" dirty="0" err="1" smtClean="0">
                <a:solidFill>
                  <a:schemeClr val="tx2"/>
                </a:solidFill>
              </a:rPr>
              <a:t>Principles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Governing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err="1" smtClean="0">
                <a:solidFill>
                  <a:schemeClr val="tx2"/>
                </a:solidFill>
              </a:rPr>
              <a:t>Photometry</a:t>
            </a:r>
            <a:r>
              <a:rPr lang="en-US" sz="2400" dirty="0" smtClean="0">
                <a:solidFill>
                  <a:schemeClr val="tx2"/>
                </a:solidFill>
              </a:rPr>
              <a:t>”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CCAUV and CCPR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42301" y="1052736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/>
                </a:solidFill>
              </a:rPr>
              <a:t>Both CCs deal with physiological quantities.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No special requests or opinions to include description of physiological quantities in the next version of </a:t>
            </a:r>
            <a:r>
              <a:rPr lang="fr-FR" sz="2400" dirty="0">
                <a:solidFill>
                  <a:schemeClr val="tx2"/>
                </a:solidFill>
              </a:rPr>
              <a:t>SI </a:t>
            </a:r>
            <a:r>
              <a:rPr lang="fr-FR" sz="2400" dirty="0" smtClean="0">
                <a:solidFill>
                  <a:schemeClr val="tx2"/>
                </a:solidFill>
              </a:rPr>
              <a:t>Brochure from both CCs.</a:t>
            </a:r>
          </a:p>
          <a:p>
            <a:endParaRPr lang="fr-FR" sz="2400" dirty="0">
              <a:solidFill>
                <a:schemeClr val="tx2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In conclusion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Related contents in the 9th </a:t>
            </a:r>
            <a:r>
              <a:rPr lang="fr-FR" altLang="ja-JP" sz="2400" dirty="0">
                <a:solidFill>
                  <a:schemeClr val="tx2"/>
                </a:solidFill>
              </a:rPr>
              <a:t>SI Brochure </a:t>
            </a:r>
            <a:r>
              <a:rPr lang="fr-FR" altLang="ja-JP" sz="2400" dirty="0" smtClean="0">
                <a:solidFill>
                  <a:schemeClr val="tx2"/>
                </a:solidFill>
              </a:rPr>
              <a:t>draft are fully consistent with  our agreements and recommendations.</a:t>
            </a:r>
          </a:p>
          <a:p>
            <a:endParaRPr lang="fr-FR" sz="2400" dirty="0">
              <a:solidFill>
                <a:schemeClr val="tx2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Note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New </a:t>
            </a:r>
            <a:r>
              <a:rPr lang="en-US" sz="2400" dirty="0">
                <a:solidFill>
                  <a:schemeClr val="tx2"/>
                </a:solidFill>
              </a:rPr>
              <a:t>units </a:t>
            </a:r>
            <a:r>
              <a:rPr lang="en-US" altLang="ja-JP" sz="2400" dirty="0" smtClean="0">
                <a:solidFill>
                  <a:schemeClr val="tx2"/>
                </a:solidFill>
              </a:rPr>
              <a:t>on </a:t>
            </a:r>
            <a:r>
              <a:rPr lang="en-US" altLang="ja-JP" sz="2400" dirty="0">
                <a:solidFill>
                  <a:schemeClr val="tx2"/>
                </a:solidFill>
              </a:rPr>
              <a:t>non-visual effects of light </a:t>
            </a:r>
            <a:r>
              <a:rPr lang="en-US" sz="2400" dirty="0" smtClean="0">
                <a:solidFill>
                  <a:schemeClr val="tx2"/>
                </a:solidFill>
              </a:rPr>
              <a:t>are </a:t>
            </a:r>
            <a:r>
              <a:rPr lang="en-US" sz="2400" dirty="0">
                <a:solidFill>
                  <a:schemeClr val="tx2"/>
                </a:solidFill>
              </a:rPr>
              <a:t>invented (relating to the specified </a:t>
            </a:r>
            <a:r>
              <a:rPr lang="en-US" sz="2400" dirty="0" smtClean="0">
                <a:solidFill>
                  <a:schemeClr val="tx2"/>
                </a:solidFill>
              </a:rPr>
              <a:t>human </a:t>
            </a:r>
            <a:r>
              <a:rPr lang="en-US" sz="2400" dirty="0" err="1">
                <a:solidFill>
                  <a:schemeClr val="tx2"/>
                </a:solidFill>
              </a:rPr>
              <a:t>photopigment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smtClean="0">
                <a:solidFill>
                  <a:schemeClr val="tx2"/>
                </a:solidFill>
              </a:rPr>
              <a:t>…) in </a:t>
            </a:r>
            <a:r>
              <a:rPr lang="en-US" altLang="ja-JP" sz="2400" dirty="0" smtClean="0">
                <a:solidFill>
                  <a:schemeClr val="tx2"/>
                </a:solidFill>
              </a:rPr>
              <a:t>CEN </a:t>
            </a:r>
            <a:r>
              <a:rPr lang="en-US" altLang="ja-JP" sz="2400" dirty="0">
                <a:solidFill>
                  <a:schemeClr val="tx2"/>
                </a:solidFill>
              </a:rPr>
              <a:t>Draft Standard (</a:t>
            </a:r>
            <a:r>
              <a:rPr lang="en-US" altLang="ja-JP" sz="2400" dirty="0" smtClean="0">
                <a:solidFill>
                  <a:schemeClr val="tx2"/>
                </a:solidFill>
              </a:rPr>
              <a:t>2014).</a:t>
            </a:r>
            <a:r>
              <a:rPr lang="en-US" sz="2400" dirty="0" smtClean="0">
                <a:solidFill>
                  <a:schemeClr val="tx2"/>
                </a:solidFill>
              </a:rPr>
              <a:t> This will be monitored and discussed at CCPR.</a:t>
            </a:r>
            <a:endParaRPr lang="fr-FR" sz="2400" dirty="0" smtClean="0">
              <a:solidFill>
                <a:schemeClr val="tx2"/>
              </a:solidFill>
            </a:endParaRPr>
          </a:p>
          <a:p>
            <a:endParaRPr lang="fr-F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BIPM Mk 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BIPM Mk I</Template>
  <TotalTime>17502</TotalTime>
  <Words>326</Words>
  <Application>Microsoft Office PowerPoint</Application>
  <PresentationFormat>画面に合わせる (4:3)</PresentationFormat>
  <Paragraphs>51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Theme BIPM Mk I</vt:lpstr>
      <vt:lpstr>Report to the CCU meeting 2016  from    Consultative Committee for Acoustics, Vibration and Ultrasound (CCAUV) and     Consultative Committee for Photometry and Radiometry (CCPR) </vt:lpstr>
      <vt:lpstr>CCAUV</vt:lpstr>
      <vt:lpstr>CCPR (1)</vt:lpstr>
      <vt:lpstr>CCPR (2)</vt:lpstr>
      <vt:lpstr>CCAUV and CCPR</vt:lpstr>
    </vt:vector>
  </TitlesOfParts>
  <Company>BIPM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Milton</dc:creator>
  <cp:lastModifiedBy>Usuda</cp:lastModifiedBy>
  <cp:revision>454</cp:revision>
  <cp:lastPrinted>2015-08-24T08:04:50Z</cp:lastPrinted>
  <dcterms:created xsi:type="dcterms:W3CDTF">2014-06-25T15:30:27Z</dcterms:created>
  <dcterms:modified xsi:type="dcterms:W3CDTF">2016-06-14T10:23:39Z</dcterms:modified>
</cp:coreProperties>
</file>