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2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>
        <p:scale>
          <a:sx n="81" d="100"/>
          <a:sy n="81" d="100"/>
        </p:scale>
        <p:origin x="-648" y="-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1E5A8-694B-E24D-A921-C0A5B914D192}" type="datetimeFigureOut">
              <a:rPr lang="en-US" smtClean="0"/>
              <a:t>4/14/16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5FA0-A494-E94F-A845-4D44AEA7D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8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1588F-ACA5-D441-8C88-01785CCF610F}" type="datetimeFigureOut">
              <a:rPr lang="en-US" smtClean="0"/>
              <a:t>4/14/16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ECF40-A06F-F740-BD3B-D4CFBC84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913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7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1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4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0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4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9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81204" y="648332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3864"/>
                </a:solidFill>
              </a:defRPr>
            </a:lvl1pPr>
          </a:lstStyle>
          <a:p>
            <a:r>
              <a:rPr lang="en-US" smtClean="0"/>
              <a:t>4/14/16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7027" y="6158310"/>
            <a:ext cx="2506428" cy="5840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NMI Registry Workshop BIPM, 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14962"/>
            <a:ext cx="2057400" cy="243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03864"/>
                </a:solidFill>
              </a:defRPr>
            </a:lvl1pPr>
          </a:lstStyle>
          <a:p>
            <a:fld id="{6E42DD09-93E7-484E-A4B5-CA242099E9E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80074" y="6475802"/>
            <a:ext cx="7979933" cy="15680"/>
          </a:xfrm>
          <a:prstGeom prst="line">
            <a:avLst/>
          </a:prstGeom>
          <a:ln w="19050" cmpd="sng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>
            <a:off x="2351694" y="6482704"/>
            <a:ext cx="223419" cy="188132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flipV="1">
            <a:off x="6541307" y="6290192"/>
            <a:ext cx="223419" cy="188132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E75B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Developing our </a:t>
            </a:r>
            <a:r>
              <a:rPr lang="en-US" dirty="0" smtClean="0"/>
              <a:t>Metadata:</a:t>
            </a:r>
            <a:br>
              <a:rPr lang="en-US" dirty="0" smtClean="0"/>
            </a:br>
            <a:r>
              <a:rPr lang="en-US" sz="4900" dirty="0"/>
              <a:t>Technical </a:t>
            </a:r>
            <a:r>
              <a:rPr lang="en-US" sz="4900" dirty="0" smtClean="0"/>
              <a:t>Considerations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>&amp; Approach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929456"/>
          </a:xfrm>
        </p:spPr>
        <p:txBody>
          <a:bodyPr/>
          <a:lstStyle/>
          <a:p>
            <a:r>
              <a:rPr lang="en-US" dirty="0" smtClean="0"/>
              <a:t>Ray Plante</a:t>
            </a:r>
          </a:p>
          <a:p>
            <a:r>
              <a:rPr lang="en-US" dirty="0" smtClean="0"/>
              <a:t>NIST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39355" y="4829411"/>
            <a:ext cx="2618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omic Sans MS"/>
                <a:cs typeface="Comic Sans MS"/>
              </a:rPr>
              <a:t>…don’t worry  ;-)</a:t>
            </a:r>
            <a:endParaRPr lang="en-US" sz="2400" i="1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2675" y="5456608"/>
            <a:ext cx="5463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or How we concentrate on concepts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213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Collaborate on a demonstration</a:t>
            </a:r>
          </a:p>
          <a:p>
            <a:pPr lvl="1"/>
            <a:r>
              <a:rPr lang="en-US" dirty="0" smtClean="0"/>
              <a:t>NMIs can participate at whatever level they are able</a:t>
            </a:r>
          </a:p>
          <a:p>
            <a:pPr lvl="2"/>
            <a:r>
              <a:rPr lang="en-US" dirty="0" smtClean="0"/>
              <a:t>Refining the metadata schema: conceptually or technically</a:t>
            </a:r>
          </a:p>
          <a:p>
            <a:pPr lvl="2"/>
            <a:r>
              <a:rPr lang="en-US" dirty="0" smtClean="0"/>
              <a:t>Software implementations</a:t>
            </a:r>
          </a:p>
          <a:p>
            <a:pPr lvl="1"/>
            <a:r>
              <a:rPr lang="en-US" dirty="0" smtClean="0"/>
              <a:t>Leverage on-going registry development at NIST</a:t>
            </a:r>
          </a:p>
          <a:p>
            <a:r>
              <a:rPr lang="en-US" dirty="0" smtClean="0"/>
              <a:t>What do we want to find and how </a:t>
            </a:r>
          </a:p>
          <a:p>
            <a:pPr lvl="1"/>
            <a:r>
              <a:rPr lang="en-US" dirty="0" smtClean="0"/>
              <a:t>Sample queries</a:t>
            </a:r>
          </a:p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0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&amp; Curating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Descriptions of an NMI</a:t>
            </a:r>
            <a:r>
              <a:rPr lang="en-US" dirty="0" smtClean="0"/>
              <a:t>’s data assets will be stored in a </a:t>
            </a:r>
            <a:r>
              <a:rPr lang="en-US" i="1" dirty="0" smtClean="0"/>
              <a:t>registry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 NMI will be able to create and update their own records</a:t>
            </a:r>
          </a:p>
          <a:p>
            <a:pPr lvl="1"/>
            <a:r>
              <a:rPr lang="en-US" dirty="0" smtClean="0"/>
              <a:t>Can operate own registry or use a remote one</a:t>
            </a:r>
          </a:p>
          <a:p>
            <a:pPr lvl="1"/>
            <a:r>
              <a:rPr lang="en-US" dirty="0" smtClean="0"/>
              <a:t>NIST can provide a registry application, or NMI can create or adapt their own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to connect their local infrastructure</a:t>
            </a:r>
          </a:p>
          <a:p>
            <a:pPr lvl="2"/>
            <a:r>
              <a:rPr lang="en-US" dirty="0" smtClean="0"/>
              <a:t>Options will be described tomorrow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8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Records for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Propose using OAI-PMH as the protocol for exchanging metadata</a:t>
            </a:r>
          </a:p>
          <a:p>
            <a:pPr lvl="1"/>
            <a:r>
              <a:rPr lang="en-US" dirty="0" smtClean="0"/>
              <a:t>Community standard</a:t>
            </a:r>
          </a:p>
          <a:p>
            <a:pPr lvl="1"/>
            <a:r>
              <a:rPr lang="en-US" dirty="0" smtClean="0"/>
              <a:t>Widely used (including in the Virtual Observatory)</a:t>
            </a:r>
          </a:p>
          <a:p>
            <a:pPr lvl="1"/>
            <a:r>
              <a:rPr lang="en-US" dirty="0" smtClean="0"/>
              <a:t>Well supported by open software</a:t>
            </a:r>
          </a:p>
          <a:p>
            <a:r>
              <a:rPr lang="en-US" dirty="0" smtClean="0"/>
              <a:t>Searchable Registry</a:t>
            </a:r>
          </a:p>
          <a:p>
            <a:pPr lvl="1"/>
            <a:r>
              <a:rPr lang="en-US" dirty="0" smtClean="0"/>
              <a:t>Wants to collect records for all data resources from all NMIs</a:t>
            </a:r>
          </a:p>
          <a:p>
            <a:pPr lvl="1"/>
            <a:r>
              <a:rPr lang="en-US" dirty="0" smtClean="0"/>
              <a:t>Uses OAI-PMH to pull the records from the NMIs</a:t>
            </a:r>
          </a:p>
          <a:p>
            <a:pPr lvl="1"/>
            <a:r>
              <a:rPr lang="en-US" dirty="0" smtClean="0"/>
              <a:t>Provide a means to search</a:t>
            </a:r>
          </a:p>
          <a:p>
            <a:pPr lvl="2"/>
            <a:r>
              <a:rPr lang="en-US" dirty="0" smtClean="0"/>
              <a:t>Web page GUI</a:t>
            </a:r>
          </a:p>
          <a:p>
            <a:pPr lvl="2"/>
            <a:r>
              <a:rPr lang="en-US" dirty="0" smtClean="0"/>
              <a:t>Scriptable (REST) interface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4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ounded Rectangle 63"/>
          <p:cNvSpPr/>
          <p:nvPr/>
        </p:nvSpPr>
        <p:spPr>
          <a:xfrm>
            <a:off x="5008980" y="1830149"/>
            <a:ext cx="3895935" cy="161943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NMI Registry Federation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4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602368" y="4029735"/>
            <a:ext cx="1994548" cy="27753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3903065" y="4168443"/>
            <a:ext cx="1371600" cy="825500"/>
            <a:chOff x="2832" y="2456"/>
            <a:chExt cx="864" cy="520"/>
          </a:xfrm>
        </p:grpSpPr>
        <p:sp>
          <p:nvSpPr>
            <p:cNvPr id="10" name="AutoShape 3"/>
            <p:cNvSpPr>
              <a:spLocks noChangeArrowheads="1"/>
            </p:cNvSpPr>
            <p:nvPr/>
          </p:nvSpPr>
          <p:spPr bwMode="auto">
            <a:xfrm>
              <a:off x="2832" y="2458"/>
              <a:ext cx="864" cy="518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1" name="Picture 4" descr="cardcatalo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2" y="2657"/>
              <a:ext cx="330" cy="2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860" y="2456"/>
              <a:ext cx="6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400" dirty="0" smtClean="0">
                  <a:solidFill>
                    <a:srgbClr val="824100"/>
                  </a:solidFill>
                  <a:latin typeface="Franklin Gothic Medium" pitchFamily="34" charset="0"/>
                </a:rPr>
                <a:t>Publishing</a:t>
              </a:r>
              <a:endParaRPr lang="en-US" altLang="en-US" sz="1400" dirty="0">
                <a:solidFill>
                  <a:srgbClr val="824100"/>
                </a:solidFill>
                <a:latin typeface="Franklin Gothic Medium" pitchFamily="34" charset="0"/>
              </a:endParaRPr>
            </a:p>
            <a:p>
              <a:r>
                <a:rPr lang="en-US" altLang="en-US" sz="1400" dirty="0">
                  <a:solidFill>
                    <a:srgbClr val="824100"/>
                  </a:solidFill>
                  <a:latin typeface="Franklin Gothic Medium" pitchFamily="34" charset="0"/>
                </a:rPr>
                <a:t>Registry</a:t>
              </a: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4404679" y="5173330"/>
            <a:ext cx="1048372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Portal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03648" y="5675018"/>
            <a:ext cx="1156694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Dataset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377" y="5527725"/>
            <a:ext cx="455229" cy="4552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824" y="5074154"/>
            <a:ext cx="456216" cy="456216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3807199" y="6217268"/>
            <a:ext cx="1156694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Dataset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928" y="6069975"/>
            <a:ext cx="455229" cy="455229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7038751" y="4186536"/>
            <a:ext cx="1651591" cy="17091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201062" y="2367050"/>
            <a:ext cx="1981200" cy="914400"/>
            <a:chOff x="6492875" y="2209800"/>
            <a:chExt cx="1981200" cy="914400"/>
          </a:xfrm>
        </p:grpSpPr>
        <p:sp>
          <p:nvSpPr>
            <p:cNvPr id="23" name="AutoShape 19"/>
            <p:cNvSpPr>
              <a:spLocks noChangeArrowheads="1"/>
            </p:cNvSpPr>
            <p:nvPr/>
          </p:nvSpPr>
          <p:spPr bwMode="auto">
            <a:xfrm>
              <a:off x="6492875" y="2286000"/>
              <a:ext cx="1981200" cy="838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400">
                <a:latin typeface="Franklin Gothic Medium" pitchFamily="34" charset="0"/>
              </a:endParaRPr>
            </a:p>
          </p:txBody>
        </p:sp>
        <p:pic>
          <p:nvPicPr>
            <p:cNvPr id="24" name="Picture 20" descr="catalog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52" t="24844" r="13773" b="15527"/>
            <a:stretch>
              <a:fillRect/>
            </a:stretch>
          </p:blipFill>
          <p:spPr bwMode="auto">
            <a:xfrm>
              <a:off x="6569075" y="2209800"/>
              <a:ext cx="9906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1" descr="gnome-searchtoo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3875" y="2667000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7407275" y="2362200"/>
              <a:ext cx="1051891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dirty="0">
                  <a:solidFill>
                    <a:srgbClr val="824100"/>
                  </a:solidFill>
                  <a:latin typeface="Franklin Gothic Medium" pitchFamily="34" charset="0"/>
                </a:rPr>
                <a:t>Full</a:t>
              </a:r>
            </a:p>
            <a:p>
              <a:r>
                <a:rPr lang="en-US" altLang="en-US" sz="1400" dirty="0">
                  <a:solidFill>
                    <a:srgbClr val="824100"/>
                  </a:solidFill>
                  <a:latin typeface="Franklin Gothic Medium" pitchFamily="34" charset="0"/>
                </a:rPr>
                <a:t>Searchable</a:t>
              </a:r>
            </a:p>
            <a:p>
              <a:r>
                <a:rPr lang="en-US" altLang="en-US" sz="1400" dirty="0">
                  <a:solidFill>
                    <a:srgbClr val="824100"/>
                  </a:solidFill>
                  <a:latin typeface="Franklin Gothic Medium" pitchFamily="34" charset="0"/>
                </a:rPr>
                <a:t>Registry</a:t>
              </a: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7368055" y="5364338"/>
            <a:ext cx="1147295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Dataset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786" y="5217045"/>
            <a:ext cx="455229" cy="455229"/>
          </a:xfrm>
          <a:prstGeom prst="rect">
            <a:avLst/>
          </a:prstGeom>
        </p:spPr>
      </p:pic>
      <p:sp>
        <p:nvSpPr>
          <p:cNvPr id="43" name="Rounded Rectangle 42"/>
          <p:cNvSpPr/>
          <p:nvPr/>
        </p:nvSpPr>
        <p:spPr>
          <a:xfrm>
            <a:off x="449734" y="2159886"/>
            <a:ext cx="2090048" cy="39768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1010113" y="4151611"/>
            <a:ext cx="1194070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Database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65861" y="4653299"/>
            <a:ext cx="1238159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Dataset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91" y="4506006"/>
            <a:ext cx="455229" cy="455229"/>
          </a:xfrm>
          <a:prstGeom prst="rect">
            <a:avLst/>
          </a:prstGeom>
        </p:spPr>
      </p:pic>
      <p:sp>
        <p:nvSpPr>
          <p:cNvPr id="53" name="Rounded Rectangle 52"/>
          <p:cNvSpPr/>
          <p:nvPr/>
        </p:nvSpPr>
        <p:spPr>
          <a:xfrm>
            <a:off x="738204" y="3619726"/>
            <a:ext cx="1648427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 Repository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26287" y="5640943"/>
            <a:ext cx="1077734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Portal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162512" y="5141227"/>
            <a:ext cx="1224119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Database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47" y="3430981"/>
            <a:ext cx="497307" cy="49730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82" y="4047440"/>
            <a:ext cx="457200" cy="4572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45" y="5071708"/>
            <a:ext cx="457200" cy="4572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18" y="5537049"/>
            <a:ext cx="456216" cy="456216"/>
          </a:xfrm>
          <a:prstGeom prst="rect">
            <a:avLst/>
          </a:prstGeom>
        </p:spPr>
      </p:pic>
      <p:grpSp>
        <p:nvGrpSpPr>
          <p:cNvPr id="60" name="Group 2"/>
          <p:cNvGrpSpPr>
            <a:grpSpLocks/>
          </p:cNvGrpSpPr>
          <p:nvPr/>
        </p:nvGrpSpPr>
        <p:grpSpPr bwMode="auto">
          <a:xfrm>
            <a:off x="637734" y="2549014"/>
            <a:ext cx="1371600" cy="825500"/>
            <a:chOff x="2832" y="2456"/>
            <a:chExt cx="864" cy="520"/>
          </a:xfrm>
        </p:grpSpPr>
        <p:sp>
          <p:nvSpPr>
            <p:cNvPr id="61" name="AutoShape 3"/>
            <p:cNvSpPr>
              <a:spLocks noChangeArrowheads="1"/>
            </p:cNvSpPr>
            <p:nvPr/>
          </p:nvSpPr>
          <p:spPr bwMode="auto">
            <a:xfrm>
              <a:off x="2832" y="2458"/>
              <a:ext cx="864" cy="518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2" name="Picture 4" descr="cardcatalo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2" y="2657"/>
              <a:ext cx="330" cy="2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Rectangle 5"/>
            <p:cNvSpPr>
              <a:spLocks noChangeArrowheads="1"/>
            </p:cNvSpPr>
            <p:nvPr/>
          </p:nvSpPr>
          <p:spPr bwMode="auto">
            <a:xfrm>
              <a:off x="2860" y="2456"/>
              <a:ext cx="6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400" dirty="0" smtClean="0">
                  <a:solidFill>
                    <a:srgbClr val="824100"/>
                  </a:solidFill>
                  <a:latin typeface="Franklin Gothic Medium" pitchFamily="34" charset="0"/>
                </a:rPr>
                <a:t>Publishing</a:t>
              </a:r>
              <a:endParaRPr lang="en-US" altLang="en-US" sz="1400" dirty="0">
                <a:solidFill>
                  <a:srgbClr val="824100"/>
                </a:solidFill>
                <a:latin typeface="Franklin Gothic Medium" pitchFamily="34" charset="0"/>
              </a:endParaRPr>
            </a:p>
            <a:p>
              <a:r>
                <a:rPr lang="en-US" altLang="en-US" sz="1400" dirty="0">
                  <a:solidFill>
                    <a:srgbClr val="824100"/>
                  </a:solidFill>
                  <a:latin typeface="Franklin Gothic Medium" pitchFamily="34" charset="0"/>
                </a:rPr>
                <a:t>Registry</a:t>
              </a:r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6550341" y="1967636"/>
            <a:ext cx="1238159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Dataset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071" y="1820343"/>
            <a:ext cx="455229" cy="455229"/>
          </a:xfrm>
          <a:prstGeom prst="rect">
            <a:avLst/>
          </a:prstGeom>
        </p:spPr>
      </p:pic>
      <p:sp>
        <p:nvSpPr>
          <p:cNvPr id="67" name="Rounded Rectangle 66"/>
          <p:cNvSpPr/>
          <p:nvPr/>
        </p:nvSpPr>
        <p:spPr>
          <a:xfrm>
            <a:off x="7322209" y="2955280"/>
            <a:ext cx="1077734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Portal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570298" y="2455564"/>
            <a:ext cx="1224119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Database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931" y="2386045"/>
            <a:ext cx="457200" cy="45720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340" y="2851386"/>
            <a:ext cx="456216" cy="456216"/>
          </a:xfrm>
          <a:prstGeom prst="rect">
            <a:avLst/>
          </a:prstGeom>
        </p:spPr>
      </p:pic>
      <p:sp>
        <p:nvSpPr>
          <p:cNvPr id="74" name="Rounded Rectangle 73"/>
          <p:cNvSpPr/>
          <p:nvPr/>
        </p:nvSpPr>
        <p:spPr>
          <a:xfrm>
            <a:off x="7253934" y="4779782"/>
            <a:ext cx="1147295" cy="3841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Dataset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665" y="4632489"/>
            <a:ext cx="455229" cy="455229"/>
          </a:xfrm>
          <a:prstGeom prst="rect">
            <a:avLst/>
          </a:prstGeom>
        </p:spPr>
      </p:pic>
      <p:grpSp>
        <p:nvGrpSpPr>
          <p:cNvPr id="81" name="Group 80"/>
          <p:cNvGrpSpPr/>
          <p:nvPr/>
        </p:nvGrpSpPr>
        <p:grpSpPr>
          <a:xfrm>
            <a:off x="509063" y="2488092"/>
            <a:ext cx="1981200" cy="914400"/>
            <a:chOff x="6492875" y="2209800"/>
            <a:chExt cx="1981200" cy="914400"/>
          </a:xfrm>
        </p:grpSpPr>
        <p:sp>
          <p:nvSpPr>
            <p:cNvPr id="82" name="AutoShape 19"/>
            <p:cNvSpPr>
              <a:spLocks noChangeArrowheads="1"/>
            </p:cNvSpPr>
            <p:nvPr/>
          </p:nvSpPr>
          <p:spPr bwMode="auto">
            <a:xfrm>
              <a:off x="6492875" y="2286000"/>
              <a:ext cx="1981200" cy="838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400">
                <a:latin typeface="Franklin Gothic Medium" pitchFamily="34" charset="0"/>
              </a:endParaRPr>
            </a:p>
          </p:txBody>
        </p:sp>
        <p:pic>
          <p:nvPicPr>
            <p:cNvPr id="83" name="Picture 20" descr="catalog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52" t="24844" r="13773" b="15527"/>
            <a:stretch>
              <a:fillRect/>
            </a:stretch>
          </p:blipFill>
          <p:spPr bwMode="auto">
            <a:xfrm>
              <a:off x="6569075" y="2209800"/>
              <a:ext cx="9906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1" descr="gnome-searchtoo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3875" y="2667000"/>
              <a:ext cx="3810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Text Box 22"/>
            <p:cNvSpPr txBox="1">
              <a:spLocks noChangeArrowheads="1"/>
            </p:cNvSpPr>
            <p:nvPr/>
          </p:nvSpPr>
          <p:spPr bwMode="auto">
            <a:xfrm>
              <a:off x="7407275" y="2362200"/>
              <a:ext cx="1051891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dirty="0">
                  <a:solidFill>
                    <a:srgbClr val="824100"/>
                  </a:solidFill>
                  <a:latin typeface="Franklin Gothic Medium" pitchFamily="34" charset="0"/>
                </a:rPr>
                <a:t>Full</a:t>
              </a:r>
            </a:p>
            <a:p>
              <a:r>
                <a:rPr lang="en-US" altLang="en-US" sz="1400" dirty="0">
                  <a:solidFill>
                    <a:srgbClr val="824100"/>
                  </a:solidFill>
                  <a:latin typeface="Franklin Gothic Medium" pitchFamily="34" charset="0"/>
                </a:rPr>
                <a:t>Searchable</a:t>
              </a:r>
            </a:p>
            <a:p>
              <a:r>
                <a:rPr lang="en-US" altLang="en-US" sz="1400" dirty="0">
                  <a:solidFill>
                    <a:srgbClr val="824100"/>
                  </a:solidFill>
                  <a:latin typeface="Franklin Gothic Medium" pitchFamily="34" charset="0"/>
                </a:rPr>
                <a:t>Registry</a:t>
              </a:r>
            </a:p>
          </p:txBody>
        </p:sp>
      </p:grpSp>
      <p:sp>
        <p:nvSpPr>
          <p:cNvPr id="86" name="Line 27"/>
          <p:cNvSpPr>
            <a:spLocks noChangeShapeType="1"/>
          </p:cNvSpPr>
          <p:nvPr/>
        </p:nvSpPr>
        <p:spPr bwMode="auto">
          <a:xfrm>
            <a:off x="2147841" y="2759663"/>
            <a:ext cx="3025790" cy="15679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7" name="Line 27"/>
          <p:cNvSpPr>
            <a:spLocks noChangeShapeType="1"/>
          </p:cNvSpPr>
          <p:nvPr/>
        </p:nvSpPr>
        <p:spPr bwMode="auto">
          <a:xfrm flipV="1">
            <a:off x="4515168" y="3292779"/>
            <a:ext cx="815239" cy="815356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3678236" y="3031944"/>
            <a:ext cx="894907" cy="487303"/>
            <a:chOff x="2542764" y="1552165"/>
            <a:chExt cx="671180" cy="365476"/>
          </a:xfrm>
        </p:grpSpPr>
        <p:sp>
          <p:nvSpPr>
            <p:cNvPr id="89" name="Text Box 29"/>
            <p:cNvSpPr txBox="1">
              <a:spLocks noChangeArrowheads="1"/>
            </p:cNvSpPr>
            <p:nvPr/>
          </p:nvSpPr>
          <p:spPr bwMode="auto">
            <a:xfrm>
              <a:off x="2550792" y="1552165"/>
              <a:ext cx="663152" cy="22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en-US" sz="1600" i="1" dirty="0" smtClean="0">
                  <a:solidFill>
                    <a:schemeClr val="accent6">
                      <a:lumMod val="75000"/>
                    </a:schemeClr>
                  </a:solidFill>
                  <a:latin typeface="Franklin Gothic Medium" pitchFamily="34" charset="0"/>
                </a:rPr>
                <a:t>harvest</a:t>
              </a:r>
              <a:endParaRPr lang="en-US" altLang="en-US" sz="1600" i="1" dirty="0">
                <a:solidFill>
                  <a:schemeClr val="accent6">
                    <a:lumMod val="75000"/>
                  </a:schemeClr>
                </a:solidFill>
                <a:latin typeface="Franklin Gothic Medium" pitchFamily="34" charset="0"/>
              </a:endParaRPr>
            </a:p>
          </p:txBody>
        </p:sp>
        <p:sp>
          <p:nvSpPr>
            <p:cNvPr id="90" name="Text Box 30"/>
            <p:cNvSpPr txBox="1">
              <a:spLocks noChangeArrowheads="1"/>
            </p:cNvSpPr>
            <p:nvPr/>
          </p:nvSpPr>
          <p:spPr bwMode="auto">
            <a:xfrm>
              <a:off x="2542764" y="1663726"/>
              <a:ext cx="470321" cy="253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i="1" dirty="0">
                  <a:solidFill>
                    <a:schemeClr val="accent6">
                      <a:lumMod val="75000"/>
                    </a:schemeClr>
                  </a:solidFill>
                  <a:latin typeface="Franklin Gothic Medium" pitchFamily="34" charset="0"/>
                </a:rPr>
                <a:t>(pull)</a:t>
              </a:r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H="1" flipV="1">
            <a:off x="6553265" y="3324141"/>
            <a:ext cx="627107" cy="925114"/>
          </a:xfrm>
          <a:prstGeom prst="straightConnector1">
            <a:avLst/>
          </a:prstGeom>
          <a:ln w="5715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6935314" y="3520755"/>
            <a:ext cx="1275737" cy="49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anklin Gothic Medium" pitchFamily="34" charset="0"/>
              </a:rPr>
              <a:t>manual</a:t>
            </a:r>
          </a:p>
          <a:p>
            <a:pPr>
              <a:lnSpc>
                <a:spcPct val="80000"/>
              </a:lnSpc>
            </a:pPr>
            <a:r>
              <a:rPr lang="en-US" altLang="en-US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anklin Gothic Medium" pitchFamily="34" charset="0"/>
              </a:rPr>
              <a:t>entry (push)</a:t>
            </a:r>
            <a:endParaRPr lang="en-US" altLang="en-US" sz="1600" i="1" dirty="0">
              <a:solidFill>
                <a:schemeClr val="accent1">
                  <a:lumMod val="60000"/>
                  <a:lumOff val="4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08797" y="1865908"/>
            <a:ext cx="7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NMI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7473872" y="4197815"/>
            <a:ext cx="7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NMI</a:t>
            </a:r>
            <a:endParaRPr lang="en-US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3617167" y="4997491"/>
            <a:ext cx="7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NMI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1606049" y="2107988"/>
            <a:ext cx="7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NMI</a:t>
            </a:r>
            <a:endParaRPr lang="en-US" sz="2400" dirty="0"/>
          </a:p>
        </p:txBody>
      </p:sp>
      <p:sp>
        <p:nvSpPr>
          <p:cNvPr id="100" name="AutoShape 16"/>
          <p:cNvSpPr>
            <a:spLocks noChangeArrowheads="1"/>
          </p:cNvSpPr>
          <p:nvPr/>
        </p:nvSpPr>
        <p:spPr bwMode="auto">
          <a:xfrm>
            <a:off x="3011799" y="1449716"/>
            <a:ext cx="1371600" cy="785419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AutoShape 17" descr="cardcatalog"/>
          <p:cNvSpPr>
            <a:spLocks noChangeAspect="1" noChangeArrowheads="1"/>
          </p:cNvSpPr>
          <p:nvPr/>
        </p:nvSpPr>
        <p:spPr bwMode="auto">
          <a:xfrm>
            <a:off x="3773800" y="1525917"/>
            <a:ext cx="523875" cy="4286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  <p:txBody>
          <a:bodyPr/>
          <a:lstStyle/>
          <a:p>
            <a:endParaRPr lang="en-US"/>
          </a:p>
        </p:txBody>
      </p:sp>
      <p:sp>
        <p:nvSpPr>
          <p:cNvPr id="102" name="Rectangle 18"/>
          <p:cNvSpPr>
            <a:spLocks noChangeArrowheads="1"/>
          </p:cNvSpPr>
          <p:nvPr/>
        </p:nvSpPr>
        <p:spPr bwMode="auto">
          <a:xfrm>
            <a:off x="3023415" y="1473053"/>
            <a:ext cx="1267909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endParaRPr lang="en-US" altLang="en-US" sz="1400" dirty="0">
              <a:solidFill>
                <a:srgbClr val="824100"/>
              </a:solidFill>
              <a:latin typeface="Franklin Gothic Medium" pitchFamily="34" charset="0"/>
            </a:endParaRPr>
          </a:p>
          <a:p>
            <a:r>
              <a:rPr lang="en-US" altLang="en-US" sz="1400" dirty="0">
                <a:solidFill>
                  <a:srgbClr val="824100"/>
                </a:solidFill>
                <a:latin typeface="Franklin Gothic Medium" pitchFamily="34" charset="0"/>
              </a:rPr>
              <a:t>Registry</a:t>
            </a:r>
          </a:p>
          <a:p>
            <a:r>
              <a:rPr lang="en-US" altLang="en-US" sz="1400" dirty="0">
                <a:solidFill>
                  <a:srgbClr val="824100"/>
                </a:solidFill>
                <a:latin typeface="Franklin Gothic Medium" pitchFamily="34" charset="0"/>
              </a:rPr>
              <a:t>Of Registries</a:t>
            </a:r>
          </a:p>
        </p:txBody>
      </p:sp>
      <p:pic>
        <p:nvPicPr>
          <p:cNvPr id="103" name="Picture 34" descr="cardcata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450" y="1525917"/>
            <a:ext cx="523875" cy="428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104" name="Line 31"/>
          <p:cNvSpPr>
            <a:spLocks noChangeShapeType="1"/>
          </p:cNvSpPr>
          <p:nvPr/>
        </p:nvSpPr>
        <p:spPr bwMode="auto">
          <a:xfrm>
            <a:off x="4499490" y="2132468"/>
            <a:ext cx="721173" cy="344958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3896741" y="2185933"/>
            <a:ext cx="884202" cy="474790"/>
            <a:chOff x="3334099" y="628094"/>
            <a:chExt cx="663152" cy="356092"/>
          </a:xfrm>
        </p:grpSpPr>
        <p:sp>
          <p:nvSpPr>
            <p:cNvPr id="106" name="Text Box 29"/>
            <p:cNvSpPr txBox="1">
              <a:spLocks noChangeArrowheads="1"/>
            </p:cNvSpPr>
            <p:nvPr/>
          </p:nvSpPr>
          <p:spPr bwMode="auto">
            <a:xfrm>
              <a:off x="3334099" y="628094"/>
              <a:ext cx="663152" cy="223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en-US" sz="1600" i="1" dirty="0" smtClean="0">
                  <a:solidFill>
                    <a:schemeClr val="accent6">
                      <a:lumMod val="75000"/>
                    </a:schemeClr>
                  </a:solidFill>
                  <a:latin typeface="Franklin Gothic Medium" pitchFamily="34" charset="0"/>
                </a:rPr>
                <a:t>harvest</a:t>
              </a:r>
              <a:endParaRPr lang="en-US" altLang="en-US" sz="1600" i="1" dirty="0">
                <a:solidFill>
                  <a:schemeClr val="accent6">
                    <a:lumMod val="75000"/>
                  </a:schemeClr>
                </a:solidFill>
                <a:latin typeface="Franklin Gothic Medium" pitchFamily="34" charset="0"/>
              </a:endParaRPr>
            </a:p>
          </p:txBody>
        </p:sp>
        <p:sp>
          <p:nvSpPr>
            <p:cNvPr id="107" name="Text Box 30"/>
            <p:cNvSpPr txBox="1">
              <a:spLocks noChangeArrowheads="1"/>
            </p:cNvSpPr>
            <p:nvPr/>
          </p:nvSpPr>
          <p:spPr bwMode="auto">
            <a:xfrm>
              <a:off x="3482973" y="730270"/>
              <a:ext cx="470321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i="1" dirty="0">
                  <a:solidFill>
                    <a:schemeClr val="accent6">
                      <a:lumMod val="75000"/>
                    </a:schemeClr>
                  </a:solidFill>
                  <a:latin typeface="Franklin Gothic Medium" pitchFamily="34" charset="0"/>
                </a:rPr>
                <a:t>(pull)</a:t>
              </a:r>
            </a:p>
          </p:txBody>
        </p:sp>
      </p:grpSp>
      <p:sp>
        <p:nvSpPr>
          <p:cNvPr id="108" name="Line 27"/>
          <p:cNvSpPr>
            <a:spLocks noChangeShapeType="1"/>
          </p:cNvSpPr>
          <p:nvPr/>
        </p:nvSpPr>
        <p:spPr bwMode="auto">
          <a:xfrm flipH="1" flipV="1">
            <a:off x="2508428" y="3308460"/>
            <a:ext cx="1594744" cy="795275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Line 27"/>
          <p:cNvSpPr>
            <a:spLocks noChangeShapeType="1"/>
          </p:cNvSpPr>
          <p:nvPr/>
        </p:nvSpPr>
        <p:spPr bwMode="auto">
          <a:xfrm>
            <a:off x="2492749" y="2885103"/>
            <a:ext cx="2649526" cy="4704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0" name="Line 31"/>
          <p:cNvSpPr>
            <a:spLocks noChangeShapeType="1"/>
          </p:cNvSpPr>
          <p:nvPr/>
        </p:nvSpPr>
        <p:spPr bwMode="auto">
          <a:xfrm flipH="1">
            <a:off x="2367328" y="2143749"/>
            <a:ext cx="528663" cy="365036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1" name="Group 110"/>
          <p:cNvGrpSpPr/>
          <p:nvPr/>
        </p:nvGrpSpPr>
        <p:grpSpPr>
          <a:xfrm>
            <a:off x="2763573" y="2212894"/>
            <a:ext cx="884202" cy="474790"/>
            <a:chOff x="3334099" y="628094"/>
            <a:chExt cx="663152" cy="356092"/>
          </a:xfrm>
        </p:grpSpPr>
        <p:sp>
          <p:nvSpPr>
            <p:cNvPr id="112" name="Text Box 29"/>
            <p:cNvSpPr txBox="1">
              <a:spLocks noChangeArrowheads="1"/>
            </p:cNvSpPr>
            <p:nvPr/>
          </p:nvSpPr>
          <p:spPr bwMode="auto">
            <a:xfrm>
              <a:off x="3334099" y="628094"/>
              <a:ext cx="663152" cy="223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en-US" sz="1600" i="1" dirty="0" smtClean="0">
                  <a:solidFill>
                    <a:schemeClr val="accent6">
                      <a:lumMod val="75000"/>
                    </a:schemeClr>
                  </a:solidFill>
                  <a:latin typeface="Franklin Gothic Medium" pitchFamily="34" charset="0"/>
                </a:rPr>
                <a:t>harvest</a:t>
              </a:r>
              <a:endParaRPr lang="en-US" altLang="en-US" sz="1600" i="1" dirty="0">
                <a:solidFill>
                  <a:schemeClr val="accent6">
                    <a:lumMod val="75000"/>
                  </a:schemeClr>
                </a:solidFill>
                <a:latin typeface="Franklin Gothic Medium" pitchFamily="34" charset="0"/>
              </a:endParaRPr>
            </a:p>
          </p:txBody>
        </p:sp>
        <p:sp>
          <p:nvSpPr>
            <p:cNvPr id="113" name="Text Box 30"/>
            <p:cNvSpPr txBox="1">
              <a:spLocks noChangeArrowheads="1"/>
            </p:cNvSpPr>
            <p:nvPr/>
          </p:nvSpPr>
          <p:spPr bwMode="auto">
            <a:xfrm>
              <a:off x="3482973" y="730270"/>
              <a:ext cx="470321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i="1" dirty="0">
                  <a:solidFill>
                    <a:schemeClr val="accent6">
                      <a:lumMod val="75000"/>
                    </a:schemeClr>
                  </a:solidFill>
                  <a:latin typeface="Franklin Gothic Medium" pitchFamily="34" charset="0"/>
                </a:rPr>
                <a:t>(pull)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436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5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7" grpId="0" animBg="1"/>
      <p:bldP spid="87" grpId="1" animBg="1"/>
      <p:bldP spid="92" grpId="0"/>
      <p:bldP spid="100" grpId="0" animBg="1"/>
      <p:bldP spid="101" grpId="0" animBg="1"/>
      <p:bldP spid="102" grpId="0"/>
      <p:bldP spid="104" grpId="0" animBg="1"/>
      <p:bldP spid="108" grpId="0" animBg="1"/>
      <p:bldP spid="108" grpId="1" animBg="1"/>
      <p:bldP spid="109" grpId="0" animBg="1"/>
      <p:bldP spid="109" grpId="1" animBg="1"/>
      <p:bldP spid="1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9110"/>
            <a:ext cx="7886700" cy="46569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will eventually decide the record encoding format</a:t>
            </a:r>
          </a:p>
          <a:p>
            <a:pPr lvl="1"/>
            <a:r>
              <a:rPr lang="en-US" dirty="0" smtClean="0"/>
              <a:t>Leading choices:  XML, JSON, JSON-LD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Choice is not critical</a:t>
            </a:r>
          </a:p>
          <a:p>
            <a:pPr lvl="1"/>
            <a:r>
              <a:rPr lang="en-US" dirty="0" smtClean="0"/>
              <a:t>At NIST, we have been developing conventions for defining schemas in all forms with mechanisms to convert between them as needed.</a:t>
            </a:r>
          </a:p>
          <a:p>
            <a:pPr lvl="1"/>
            <a:r>
              <a:rPr lang="en-US" dirty="0" smtClean="0"/>
              <a:t>Is there an opportunity to leverage local infrastructure, tools by picking a particular format?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Today, we want to concentrate on…</a:t>
            </a:r>
          </a:p>
          <a:p>
            <a:pPr lvl="1"/>
            <a:r>
              <a:rPr lang="en-US" dirty="0" smtClean="0"/>
              <a:t>What kinds of data resources we want to discover</a:t>
            </a:r>
          </a:p>
          <a:p>
            <a:pPr lvl="1"/>
            <a:r>
              <a:rPr lang="en-US" dirty="0" smtClean="0"/>
              <a:t>What concepts are needed to describe them</a:t>
            </a:r>
          </a:p>
          <a:p>
            <a:pPr lvl="1"/>
            <a:r>
              <a:rPr lang="en-US" dirty="0" smtClean="0"/>
              <a:t>Which concepts are important for discovering resources through a query</a:t>
            </a:r>
          </a:p>
          <a:p>
            <a:pPr lvl="1"/>
            <a:r>
              <a:rPr lang="en-US" dirty="0" smtClean="0"/>
              <a:t>What information we need in order to access and use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0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Schema = the set and organization of the terms (representing concepts) that we will use to describe our data resources</a:t>
            </a:r>
          </a:p>
          <a:p>
            <a:r>
              <a:rPr lang="en-US" dirty="0" smtClean="0"/>
              <a:t>Schema framework = the techniques and patterns we use to define our schema</a:t>
            </a:r>
          </a:p>
          <a:p>
            <a:r>
              <a:rPr lang="en-US" dirty="0" smtClean="0"/>
              <a:t>Key requirement:  Extensibility</a:t>
            </a:r>
          </a:p>
          <a:p>
            <a:pPr lvl="1"/>
            <a:r>
              <a:rPr lang="en-US" dirty="0" smtClean="0"/>
              <a:t>Allows us to </a:t>
            </a:r>
            <a:r>
              <a:rPr lang="en-US" dirty="0"/>
              <a:t>evolve schema with extensions </a:t>
            </a:r>
            <a:r>
              <a:rPr lang="en-US" dirty="0" smtClean="0"/>
              <a:t>add new </a:t>
            </a:r>
            <a:r>
              <a:rPr lang="en-US" dirty="0"/>
              <a:t>terms </a:t>
            </a:r>
            <a:r>
              <a:rPr lang="en-US" dirty="0" smtClean="0"/>
              <a:t>as needed</a:t>
            </a:r>
            <a:endParaRPr lang="en-US" dirty="0"/>
          </a:p>
          <a:p>
            <a:pPr lvl="2"/>
            <a:r>
              <a:rPr lang="en-US" sz="2200" dirty="0">
                <a:solidFill>
                  <a:srgbClr val="FF0000"/>
                </a:solidFill>
              </a:rPr>
              <a:t>Don’t need to solve the entire metadata problem </a:t>
            </a:r>
            <a:r>
              <a:rPr lang="en-US" sz="2200" dirty="0" smtClean="0">
                <a:solidFill>
                  <a:srgbClr val="FF0000"/>
                </a:solidFill>
              </a:rPr>
              <a:t>today (or ever)!</a:t>
            </a:r>
            <a:endParaRPr lang="en-US" sz="2200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Introducing </a:t>
            </a:r>
            <a:r>
              <a:rPr lang="en-US" dirty="0"/>
              <a:t>extensions must not break existing systems</a:t>
            </a:r>
          </a:p>
          <a:p>
            <a:pPr lvl="1"/>
            <a:r>
              <a:rPr lang="en-US" dirty="0"/>
              <a:t>Successful strategy for extension demonstrated in the Virtual Observatory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1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find?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record will describe something that we want to be able to discover</a:t>
            </a:r>
          </a:p>
          <a:p>
            <a:pPr lvl="1"/>
            <a:r>
              <a:rPr lang="en-US" dirty="0" smtClean="0"/>
              <a:t>Datasets</a:t>
            </a:r>
          </a:p>
          <a:p>
            <a:pPr lvl="2"/>
            <a:r>
              <a:rPr lang="en-US" dirty="0" smtClean="0"/>
              <a:t>Standard Reference Data, Reference Data, Data associated with publications, …</a:t>
            </a:r>
          </a:p>
          <a:p>
            <a:pPr lvl="1"/>
            <a:r>
              <a:rPr lang="en-US" dirty="0" smtClean="0"/>
              <a:t>Databases</a:t>
            </a:r>
          </a:p>
          <a:p>
            <a:pPr lvl="1"/>
            <a:r>
              <a:rPr lang="en-US" dirty="0" smtClean="0"/>
              <a:t>Portals and web sites</a:t>
            </a:r>
          </a:p>
          <a:p>
            <a:pPr lvl="1"/>
            <a:r>
              <a:rPr lang="en-US" dirty="0" smtClean="0"/>
              <a:t>Other tools and services</a:t>
            </a:r>
          </a:p>
          <a:p>
            <a:pPr lvl="1"/>
            <a:r>
              <a:rPr lang="en-US" dirty="0" smtClean="0"/>
              <a:t>Our Member Institutes</a:t>
            </a:r>
          </a:p>
          <a:p>
            <a:pPr lvl="1"/>
            <a:r>
              <a:rPr lang="en-US" dirty="0" smtClean="0"/>
              <a:t>Participating Registries</a:t>
            </a:r>
          </a:p>
          <a:p>
            <a:r>
              <a:rPr lang="en-US" dirty="0" smtClean="0"/>
              <a:t>Our discussion of sample queries will help tease this out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8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748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Resource = something we want to find</a:t>
            </a:r>
          </a:p>
          <a:p>
            <a:r>
              <a:rPr lang="en-US" dirty="0" smtClean="0"/>
              <a:t>We expect to have a set of metadata attributes that are common to all resources</a:t>
            </a:r>
          </a:p>
          <a:p>
            <a:r>
              <a:rPr lang="en-US" dirty="0" smtClean="0"/>
              <a:t>We can add additional metadata to describe specific kinds of resources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 descr="ResourceTyp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079" y="3819860"/>
            <a:ext cx="5466540" cy="23416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2525" y="5252769"/>
            <a:ext cx="25763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model being developed</a:t>
            </a:r>
            <a:br>
              <a:rPr lang="en-US" dirty="0" smtClean="0"/>
            </a:br>
            <a:r>
              <a:rPr lang="en-US" dirty="0" smtClean="0"/>
              <a:t>for the materials science</a:t>
            </a:r>
            <a:br>
              <a:rPr lang="en-US" dirty="0" smtClean="0"/>
            </a:br>
            <a:r>
              <a:rPr lang="en-US" dirty="0" smtClean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8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Identity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sz="2900" dirty="0"/>
              <a:t>-- how we recognize it</a:t>
            </a:r>
          </a:p>
          <a:p>
            <a:r>
              <a:rPr lang="en-US" b="1" dirty="0" err="1">
                <a:solidFill>
                  <a:srgbClr val="1F497D"/>
                </a:solidFill>
              </a:rPr>
              <a:t>Curation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sz="2900" dirty="0"/>
              <a:t>-- who is responsible</a:t>
            </a:r>
          </a:p>
          <a:p>
            <a:r>
              <a:rPr lang="en-US" b="1" dirty="0">
                <a:solidFill>
                  <a:srgbClr val="1F497D"/>
                </a:solidFill>
              </a:rPr>
              <a:t>Content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sz="2900" dirty="0"/>
              <a:t>-- what it is about</a:t>
            </a:r>
          </a:p>
          <a:p>
            <a:r>
              <a:rPr lang="en-US" b="1" dirty="0">
                <a:solidFill>
                  <a:srgbClr val="1F497D"/>
                </a:solidFill>
              </a:rPr>
              <a:t>Access</a:t>
            </a:r>
            <a:r>
              <a:rPr lang="en-US" dirty="0"/>
              <a:t> </a:t>
            </a:r>
            <a:r>
              <a:rPr lang="en-US" sz="2900" dirty="0"/>
              <a:t>-- how to get at it</a:t>
            </a:r>
          </a:p>
          <a:p>
            <a:r>
              <a:rPr lang="en-US" b="1" dirty="0">
                <a:solidFill>
                  <a:srgbClr val="1F497D"/>
                </a:solidFill>
              </a:rPr>
              <a:t>Applicability</a:t>
            </a: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en-US" sz="2900" dirty="0"/>
              <a:t>-- how it applies to different </a:t>
            </a:r>
            <a:r>
              <a:rPr lang="en-US" sz="2900" dirty="0" smtClean="0"/>
              <a:t>domains</a:t>
            </a:r>
          </a:p>
          <a:p>
            <a:pPr lvl="1"/>
            <a:r>
              <a:rPr lang="en-US" sz="2500" dirty="0" smtClean="0"/>
              <a:t>Examples: Physics, Chemistry, Biology, Materials Science</a:t>
            </a:r>
            <a:endParaRPr lang="en-US" sz="2500" dirty="0"/>
          </a:p>
          <a:p>
            <a:pPr lvl="1"/>
            <a:r>
              <a:rPr lang="en-US" dirty="0"/>
              <a:t>Can have multiple entries, each containing metadata specific to a different domain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4/14/16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NMI Registry Workshop BIPM,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DD09-93E7-484E-A4B5-CA242099E9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5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MI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76E9B1AC-AA57-4A14-BB21-A3E00D8F101C}" vid="{B13F931F-931C-433F-879F-A0CD3678AD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NMI.potx</Template>
  <TotalTime>298</TotalTime>
  <Words>715</Words>
  <Application>Microsoft Macintosh PowerPoint</Application>
  <PresentationFormat>On-screen Show (4:3)</PresentationFormat>
  <Paragraphs>145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NMI</vt:lpstr>
      <vt:lpstr> Developing our Metadata: Technical Considerations &amp; Approach</vt:lpstr>
      <vt:lpstr>Creating &amp; Curating Records</vt:lpstr>
      <vt:lpstr>Collecting Records for Searching</vt:lpstr>
      <vt:lpstr>NMI Registry Federation</vt:lpstr>
      <vt:lpstr>Record Format</vt:lpstr>
      <vt:lpstr>Defining a Schema</vt:lpstr>
      <vt:lpstr>What do we want to find?</vt:lpstr>
      <vt:lpstr>Different types of resources</vt:lpstr>
      <vt:lpstr>Kinds of metadata</vt:lpstr>
      <vt:lpstr>Strategy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Plante, Raymond L.</dc:creator>
  <cp:lastModifiedBy>Raymond Plante</cp:lastModifiedBy>
  <cp:revision>23</cp:revision>
  <dcterms:created xsi:type="dcterms:W3CDTF">2016-01-13T03:45:20Z</dcterms:created>
  <dcterms:modified xsi:type="dcterms:W3CDTF">2016-04-14T08:03:22Z</dcterms:modified>
</cp:coreProperties>
</file>