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277" r:id="rId2"/>
    <p:sldId id="2442" r:id="rId3"/>
    <p:sldId id="2310" r:id="rId4"/>
    <p:sldId id="2278" r:id="rId5"/>
    <p:sldId id="2354" r:id="rId6"/>
    <p:sldId id="2355" r:id="rId7"/>
    <p:sldId id="2356" r:id="rId8"/>
    <p:sldId id="2440" r:id="rId9"/>
    <p:sldId id="244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832" y="914404"/>
            <a:ext cx="10314432" cy="1470025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832" y="2743200"/>
            <a:ext cx="4840224" cy="1752600"/>
          </a:xfrm>
        </p:spPr>
        <p:txBody>
          <a:bodyPr>
            <a:normAutofit/>
          </a:bodyPr>
          <a:lstStyle>
            <a:lvl1pPr marL="0" indent="0" algn="l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and other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5291328"/>
            <a:ext cx="2430704" cy="11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786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‹Nr.›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174562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‹Nr.›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65879"/>
            <a:ext cx="12192000" cy="0"/>
          </a:xfrm>
          <a:prstGeom prst="line">
            <a:avLst/>
          </a:prstGeom>
          <a:ln w="19050">
            <a:solidFill>
              <a:srgbClr val="AD6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25120" y="182881"/>
            <a:ext cx="0" cy="1181769"/>
          </a:xfrm>
          <a:prstGeom prst="line">
            <a:avLst/>
          </a:prstGeom>
          <a:ln w="38100">
            <a:solidFill>
              <a:srgbClr val="AD6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364649"/>
            <a:ext cx="10972800" cy="4525963"/>
          </a:xfrm>
        </p:spPr>
        <p:txBody>
          <a:bodyPr/>
          <a:lstStyle>
            <a:lvl1pPr>
              <a:defRPr>
                <a:solidFill>
                  <a:srgbClr val="193B7F"/>
                </a:solidFill>
                <a:latin typeface="+mn-lt"/>
              </a:defRPr>
            </a:lvl1pPr>
            <a:lvl2pPr>
              <a:defRPr>
                <a:solidFill>
                  <a:srgbClr val="193B7F"/>
                </a:solidFill>
                <a:latin typeface="+mn-lt"/>
              </a:defRPr>
            </a:lvl2pPr>
            <a:lvl3pPr>
              <a:defRPr>
                <a:solidFill>
                  <a:srgbClr val="193B7F"/>
                </a:solidFill>
                <a:latin typeface="+mn-lt"/>
              </a:defRPr>
            </a:lvl3pPr>
            <a:lvl4pPr>
              <a:defRPr>
                <a:solidFill>
                  <a:srgbClr val="193B7F"/>
                </a:solidFill>
                <a:latin typeface="+mn-lt"/>
              </a:defRPr>
            </a:lvl4pPr>
            <a:lvl5pPr>
              <a:defRPr>
                <a:solidFill>
                  <a:srgbClr val="193B7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404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60832" y="914404"/>
            <a:ext cx="5157216" cy="1470025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832" y="2743200"/>
            <a:ext cx="484022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Email address or…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9642373" y="6453084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1600" b="1" dirty="0">
                <a:solidFill>
                  <a:srgbClr val="193B7F"/>
                </a:solidFill>
              </a:rPr>
              <a:t>www.bipm.org</a:t>
            </a:r>
          </a:p>
        </p:txBody>
      </p:sp>
      <p:pic>
        <p:nvPicPr>
          <p:cNvPr id="11" name="Picture 2" descr="C:\Users\ckuanbayev\Desktop\BIPM Template\BIPM-201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5291328"/>
            <a:ext cx="2430704" cy="11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19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  <a:latin typeface="+mn-lt"/>
              </a:defRPr>
            </a:lvl1pPr>
            <a:lvl2pPr>
              <a:defRPr>
                <a:solidFill>
                  <a:srgbClr val="193B7F"/>
                </a:solidFill>
                <a:latin typeface="+mn-lt"/>
              </a:defRPr>
            </a:lvl2pPr>
            <a:lvl3pPr>
              <a:defRPr>
                <a:solidFill>
                  <a:srgbClr val="193B7F"/>
                </a:solidFill>
                <a:latin typeface="+mn-lt"/>
              </a:defRPr>
            </a:lvl3pPr>
            <a:lvl4pPr>
              <a:defRPr>
                <a:solidFill>
                  <a:srgbClr val="193B7F"/>
                </a:solidFill>
                <a:latin typeface="+mn-lt"/>
              </a:defRPr>
            </a:lvl4pPr>
            <a:lvl5pPr>
              <a:defRPr>
                <a:solidFill>
                  <a:srgbClr val="193B7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‹Nr.›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65879"/>
            <a:ext cx="12192000" cy="0"/>
          </a:xfrm>
          <a:prstGeom prst="line">
            <a:avLst/>
          </a:prstGeom>
          <a:ln w="19050">
            <a:solidFill>
              <a:srgbClr val="AD6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25120" y="182881"/>
            <a:ext cx="0" cy="1181769"/>
          </a:xfrm>
          <a:prstGeom prst="line">
            <a:avLst/>
          </a:prstGeom>
          <a:ln w="38100">
            <a:solidFill>
              <a:srgbClr val="AD6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6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667">
                <a:solidFill>
                  <a:srgbClr val="193B7F"/>
                </a:solidFill>
              </a:defRPr>
            </a:lvl1pPr>
            <a:lvl2pPr>
              <a:defRPr sz="2400">
                <a:solidFill>
                  <a:srgbClr val="193B7F"/>
                </a:solidFill>
              </a:defRPr>
            </a:lvl2pPr>
            <a:lvl3pPr>
              <a:defRPr sz="2133">
                <a:solidFill>
                  <a:srgbClr val="193B7F"/>
                </a:solidFill>
              </a:defRPr>
            </a:lvl3pPr>
            <a:lvl4pPr>
              <a:defRPr sz="1867">
                <a:solidFill>
                  <a:srgbClr val="193B7F"/>
                </a:solidFill>
              </a:defRPr>
            </a:lvl4pPr>
            <a:lvl5pPr>
              <a:defRPr sz="1867">
                <a:solidFill>
                  <a:srgbClr val="193B7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‹Nr.›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065879"/>
            <a:ext cx="12192000" cy="0"/>
          </a:xfrm>
          <a:prstGeom prst="line">
            <a:avLst/>
          </a:prstGeom>
          <a:ln w="19050">
            <a:solidFill>
              <a:srgbClr val="AD6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25120" y="182881"/>
            <a:ext cx="0" cy="1181769"/>
          </a:xfrm>
          <a:prstGeom prst="line">
            <a:avLst/>
          </a:prstGeom>
          <a:ln w="38100">
            <a:solidFill>
              <a:srgbClr val="AD6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08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‹Nr.›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065879"/>
            <a:ext cx="12192000" cy="0"/>
          </a:xfrm>
          <a:prstGeom prst="line">
            <a:avLst/>
          </a:prstGeom>
          <a:ln w="19050">
            <a:solidFill>
              <a:srgbClr val="AD6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25120" y="182881"/>
            <a:ext cx="0" cy="1181769"/>
          </a:xfrm>
          <a:prstGeom prst="line">
            <a:avLst/>
          </a:prstGeom>
          <a:ln w="38100">
            <a:solidFill>
              <a:srgbClr val="AD6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47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‹Nr.›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65879"/>
            <a:ext cx="12192000" cy="0"/>
          </a:xfrm>
          <a:prstGeom prst="line">
            <a:avLst/>
          </a:prstGeom>
          <a:ln w="19050">
            <a:solidFill>
              <a:srgbClr val="AD6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25120" y="182881"/>
            <a:ext cx="0" cy="1181769"/>
          </a:xfrm>
          <a:prstGeom prst="line">
            <a:avLst/>
          </a:prstGeom>
          <a:ln w="38100">
            <a:solidFill>
              <a:srgbClr val="AD6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41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‹Nr.›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364350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ctr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‹Nr.›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63024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rgbClr val="193B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‹Nr.›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5007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‹Nr.›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065879"/>
            <a:ext cx="12192000" cy="0"/>
          </a:xfrm>
          <a:prstGeom prst="line">
            <a:avLst/>
          </a:prstGeom>
          <a:ln w="19050">
            <a:solidFill>
              <a:srgbClr val="AD6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25120" y="182881"/>
            <a:ext cx="0" cy="1181769"/>
          </a:xfrm>
          <a:prstGeom prst="line">
            <a:avLst/>
          </a:prstGeom>
          <a:ln w="38100">
            <a:solidFill>
              <a:srgbClr val="AD6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7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588"/>
            <a:ext cx="10972800" cy="1024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4649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600">
                <a:solidFill>
                  <a:srgbClr val="193B7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219140" rtl="0" eaLnBrk="1" latinLnBrk="0" hangingPunct="1">
        <a:spcBef>
          <a:spcPct val="0"/>
        </a:spcBef>
        <a:buNone/>
        <a:defRPr lang="en-US" sz="3733" b="0" kern="1200" dirty="0">
          <a:solidFill>
            <a:srgbClr val="193B7F"/>
          </a:solidFill>
          <a:latin typeface="Futura Std Medium" panose="020B0502020204020303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SzPct val="80000"/>
        <a:buFontTx/>
        <a:buBlip>
          <a:blip r:embed="rId14"/>
        </a:buBlip>
        <a:defRPr sz="3200" kern="1200">
          <a:solidFill>
            <a:srgbClr val="193B7F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rgbClr val="193B7F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SzPct val="70000"/>
        <a:buFontTx/>
        <a:buBlip>
          <a:blip r:embed="rId14"/>
        </a:buBlip>
        <a:defRPr sz="2400" kern="1200">
          <a:solidFill>
            <a:srgbClr val="193B7F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33" kern="1200">
          <a:solidFill>
            <a:srgbClr val="193B7F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rgbClr val="193B7F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E4F6AA13-DB5F-495A-9EFE-7D94E59B8BC2}"/>
              </a:ext>
            </a:extLst>
          </p:cNvPr>
          <p:cNvSpPr txBox="1">
            <a:spLocks/>
          </p:cNvSpPr>
          <p:nvPr/>
        </p:nvSpPr>
        <p:spPr>
          <a:xfrm>
            <a:off x="1487488" y="1414667"/>
            <a:ext cx="8462731" cy="260560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lang="en-US" sz="2800" b="0" kern="1200">
                <a:solidFill>
                  <a:srgbClr val="193B7F"/>
                </a:solidFill>
                <a:latin typeface="Futura Std Medium" panose="020B0502020204020303"/>
                <a:ea typeface="+mj-ea"/>
                <a:cs typeface="+mj-cs"/>
              </a:defRPr>
            </a:lvl1pPr>
          </a:lstStyle>
          <a:p>
            <a:pPr algn="ctr" defTabSz="1219140"/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News </a:t>
            </a: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the CIPM</a:t>
            </a: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6090BE6-359B-453E-91F1-7AAE180AAFD1}"/>
              </a:ext>
            </a:extLst>
          </p:cNvPr>
          <p:cNvSpPr txBox="1">
            <a:spLocks/>
          </p:cNvSpPr>
          <p:nvPr/>
        </p:nvSpPr>
        <p:spPr>
          <a:xfrm>
            <a:off x="609600" y="4562917"/>
            <a:ext cx="4142251" cy="741391"/>
          </a:xfrm>
          <a:prstGeom prst="rect">
            <a:avLst/>
          </a:prstGeom>
        </p:spPr>
        <p:txBody>
          <a:bodyPr>
            <a:norm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  <a:defRPr sz="24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SzPct val="70000"/>
              <a:buFontTx/>
              <a:buBlip>
                <a:blip r:embed="rId2"/>
              </a:buBlip>
              <a:defRPr sz="18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193B7F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40">
              <a:buNone/>
              <a:defRPr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Joachim Ullrich, Chair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D73C51-A643-43CC-B9A1-035F5C80CA82}"/>
              </a:ext>
            </a:extLst>
          </p:cNvPr>
          <p:cNvSpPr txBox="1"/>
          <p:nvPr/>
        </p:nvSpPr>
        <p:spPr>
          <a:xfrm>
            <a:off x="381478" y="5304307"/>
            <a:ext cx="912611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25th meeting of the CCU</a:t>
            </a:r>
            <a:r>
              <a:rPr lang="de-DE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21 - 23 September 2021 </a:t>
            </a:r>
          </a:p>
        </p:txBody>
      </p:sp>
    </p:spTree>
    <p:extLst>
      <p:ext uri="{BB962C8B-B14F-4D97-AF65-F5344CB8AC3E}">
        <p14:creationId xmlns:p14="http://schemas.microsoft.com/office/powerpoint/2010/main" val="153046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AF6138-E2D4-4C23-BAD3-A7AC0411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67" b="1" dirty="0">
                <a:latin typeface="Arial" panose="020B0604020202020204" pitchFamily="34" charset="0"/>
                <a:cs typeface="Arial" panose="020B0604020202020204" pitchFamily="34" charset="0"/>
              </a:rPr>
              <a:t>2 News from the CIPM / 108 / 2019</a:t>
            </a:r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37F8A362-26BB-4E00-8676-523FDF998414}"/>
              </a:ext>
            </a:extLst>
          </p:cNvPr>
          <p:cNvSpPr txBox="1">
            <a:spLocks/>
          </p:cNvSpPr>
          <p:nvPr/>
        </p:nvSpPr>
        <p:spPr>
          <a:xfrm>
            <a:off x="609600" y="30588"/>
            <a:ext cx="10972800" cy="10241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lang="en-US" sz="2800" b="0" kern="1200">
                <a:solidFill>
                  <a:srgbClr val="193B7F"/>
                </a:solidFill>
                <a:latin typeface="Futura Std Medium" panose="020B0502020204020303"/>
                <a:ea typeface="+mj-ea"/>
                <a:cs typeface="+mj-cs"/>
              </a:defRPr>
            </a:lvl1pPr>
          </a:lstStyle>
          <a:p>
            <a:pPr defTabSz="1219140"/>
            <a:r>
              <a:rPr lang="en-US" sz="3467" b="1" dirty="0">
                <a:latin typeface="Arial" panose="020B0604020202020204" pitchFamily="34" charset="0"/>
                <a:cs typeface="Arial" panose="020B0604020202020204" pitchFamily="34" charset="0"/>
              </a:rPr>
              <a:t>2 News from the CIPM / 109 / 2020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EFF91DA-0C2C-45AA-9E84-CC9F5526D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1" t="19130" r="26492" b="61752"/>
          <a:stretch/>
        </p:blipFill>
        <p:spPr>
          <a:xfrm>
            <a:off x="1369032" y="1231439"/>
            <a:ext cx="9007185" cy="2076568"/>
          </a:xfrm>
          <a:prstGeom prst="rect">
            <a:avLst/>
          </a:prstGeom>
          <a:ln>
            <a:solidFill>
              <a:srgbClr val="1F497D"/>
            </a:solidFill>
          </a:ln>
        </p:spPr>
      </p:pic>
      <p:cxnSp>
        <p:nvCxnSpPr>
          <p:cNvPr id="28" name="Gerade Verbindung 14">
            <a:extLst>
              <a:ext uri="{FF2B5EF4-FFF2-40B4-BE49-F238E27FC236}">
                <a16:creationId xmlns:a16="http://schemas.microsoft.com/office/drawing/2014/main" id="{418770EC-D8AB-4452-9724-0E0FD6CD8339}"/>
              </a:ext>
            </a:extLst>
          </p:cNvPr>
          <p:cNvCxnSpPr>
            <a:cxnSpLocks/>
          </p:cNvCxnSpPr>
          <p:nvPr/>
        </p:nvCxnSpPr>
        <p:spPr>
          <a:xfrm>
            <a:off x="3887755" y="2859905"/>
            <a:ext cx="259228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14">
            <a:extLst>
              <a:ext uri="{FF2B5EF4-FFF2-40B4-BE49-F238E27FC236}">
                <a16:creationId xmlns:a16="http://schemas.microsoft.com/office/drawing/2014/main" id="{0C520B35-92EE-45E5-A604-B1C103BE4EB8}"/>
              </a:ext>
            </a:extLst>
          </p:cNvPr>
          <p:cNvCxnSpPr>
            <a:cxnSpLocks/>
          </p:cNvCxnSpPr>
          <p:nvPr/>
        </p:nvCxnSpPr>
        <p:spPr>
          <a:xfrm>
            <a:off x="3887755" y="3182184"/>
            <a:ext cx="528058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9624B59-19B9-4A75-8B85-C05554A4ABC3}"/>
              </a:ext>
            </a:extLst>
          </p:cNvPr>
          <p:cNvGrpSpPr/>
          <p:nvPr/>
        </p:nvGrpSpPr>
        <p:grpSpPr>
          <a:xfrm>
            <a:off x="1351634" y="3429001"/>
            <a:ext cx="8990785" cy="1348617"/>
            <a:chOff x="1047145" y="3558040"/>
            <a:chExt cx="6743089" cy="1011463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D02BDD9-BFA2-45BE-9F22-448AC9ED3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588" t="69600" r="27163" b="17800"/>
            <a:stretch/>
          </p:blipFill>
          <p:spPr>
            <a:xfrm>
              <a:off x="1047145" y="3558040"/>
              <a:ext cx="6743089" cy="1011463"/>
            </a:xfrm>
            <a:prstGeom prst="rect">
              <a:avLst/>
            </a:prstGeom>
            <a:ln>
              <a:solidFill>
                <a:srgbClr val="1F497D"/>
              </a:solidFill>
            </a:ln>
          </p:spPr>
        </p:pic>
        <p:cxnSp>
          <p:nvCxnSpPr>
            <p:cNvPr id="33" name="Gerade Verbindung 14">
              <a:extLst>
                <a:ext uri="{FF2B5EF4-FFF2-40B4-BE49-F238E27FC236}">
                  <a16:creationId xmlns:a16="http://schemas.microsoft.com/office/drawing/2014/main" id="{C1BD0C76-48F1-4D18-B51D-61CE56A9CADA}"/>
                </a:ext>
              </a:extLst>
            </p:cNvPr>
            <p:cNvCxnSpPr>
              <a:cxnSpLocks/>
            </p:cNvCxnSpPr>
            <p:nvPr/>
          </p:nvCxnSpPr>
          <p:spPr>
            <a:xfrm>
              <a:off x="3203848" y="4155926"/>
              <a:ext cx="4392488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4">
              <a:extLst>
                <a:ext uri="{FF2B5EF4-FFF2-40B4-BE49-F238E27FC236}">
                  <a16:creationId xmlns:a16="http://schemas.microsoft.com/office/drawing/2014/main" id="{C359C915-11E3-4D56-A1DE-54D4A9AC7F01}"/>
                </a:ext>
              </a:extLst>
            </p:cNvPr>
            <p:cNvCxnSpPr>
              <a:cxnSpLocks/>
            </p:cNvCxnSpPr>
            <p:nvPr/>
          </p:nvCxnSpPr>
          <p:spPr>
            <a:xfrm>
              <a:off x="1187624" y="4382224"/>
              <a:ext cx="180020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el 1">
            <a:extLst>
              <a:ext uri="{FF2B5EF4-FFF2-40B4-BE49-F238E27FC236}">
                <a16:creationId xmlns:a16="http://schemas.microsoft.com/office/drawing/2014/main" id="{74AA239C-7D58-48F0-9AE0-26D2F946E3D0}"/>
              </a:ext>
            </a:extLst>
          </p:cNvPr>
          <p:cNvSpPr txBox="1">
            <a:spLocks/>
          </p:cNvSpPr>
          <p:nvPr/>
        </p:nvSpPr>
        <p:spPr bwMode="auto">
          <a:xfrm>
            <a:off x="8442420" y="3274563"/>
            <a:ext cx="3372057" cy="61555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…a warm welcome!</a:t>
            </a:r>
            <a:endParaRPr lang="en-US" sz="2667" b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1A21517A-80AA-429D-B151-4F7793E31739}"/>
              </a:ext>
            </a:extLst>
          </p:cNvPr>
          <p:cNvSpPr txBox="1">
            <a:spLocks/>
          </p:cNvSpPr>
          <p:nvPr/>
        </p:nvSpPr>
        <p:spPr bwMode="auto">
          <a:xfrm>
            <a:off x="7756981" y="2748532"/>
            <a:ext cx="3168352" cy="45134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2133" dirty="0">
                <a:solidFill>
                  <a:prstClr val="black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sz="2133" dirty="0">
                <a:solidFill>
                  <a:prstClr val="black"/>
                </a:solidFill>
                <a:latin typeface="Arial Narrow" panose="020B0606020202030204" pitchFamily="34" charset="0"/>
              </a:rPr>
              <a:t> Membership application</a:t>
            </a:r>
            <a:endParaRPr lang="en-US" sz="1867" b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73CD743-9728-4DCC-9CCB-C845989EB7A8}"/>
              </a:ext>
            </a:extLst>
          </p:cNvPr>
          <p:cNvGrpSpPr/>
          <p:nvPr/>
        </p:nvGrpSpPr>
        <p:grpSpPr>
          <a:xfrm>
            <a:off x="1391477" y="4861182"/>
            <a:ext cx="9007185" cy="1796671"/>
            <a:chOff x="1043607" y="3645886"/>
            <a:chExt cx="6755389" cy="1347503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A0C0913D-FD96-49D3-BCF9-8D2E2BFDA621}"/>
                </a:ext>
              </a:extLst>
            </p:cNvPr>
            <p:cNvGrpSpPr/>
            <p:nvPr/>
          </p:nvGrpSpPr>
          <p:grpSpPr>
            <a:xfrm>
              <a:off x="1043607" y="3645886"/>
              <a:ext cx="6755389" cy="1347503"/>
              <a:chOff x="1038381" y="1064718"/>
              <a:chExt cx="6755389" cy="1347503"/>
            </a:xfrm>
          </p:grpSpPr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FBAB1F01-F51E-40A7-8ECC-2C6EA1002C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5588" t="33201" r="25348" b="49400"/>
              <a:stretch/>
            </p:blipFill>
            <p:spPr>
              <a:xfrm>
                <a:off x="1038381" y="1064718"/>
                <a:ext cx="6755389" cy="1347503"/>
              </a:xfrm>
              <a:prstGeom prst="rect">
                <a:avLst/>
              </a:prstGeom>
              <a:ln>
                <a:solidFill>
                  <a:srgbClr val="1F497D"/>
                </a:solidFill>
              </a:ln>
            </p:spPr>
          </p:pic>
          <p:cxnSp>
            <p:nvCxnSpPr>
              <p:cNvPr id="38" name="Gerade Verbindung 14">
                <a:extLst>
                  <a:ext uri="{FF2B5EF4-FFF2-40B4-BE49-F238E27FC236}">
                    <a16:creationId xmlns:a16="http://schemas.microsoft.com/office/drawing/2014/main" id="{03D83C8B-01CB-40F1-80E7-884BF85CD4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8144" y="1645920"/>
                <a:ext cx="1368152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14">
                <a:extLst>
                  <a:ext uri="{FF2B5EF4-FFF2-40B4-BE49-F238E27FC236}">
                    <a16:creationId xmlns:a16="http://schemas.microsoft.com/office/drawing/2014/main" id="{89B1593F-776F-4FD4-AD3D-9192C21540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2213" y="1861944"/>
                <a:ext cx="792088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14">
                <a:extLst>
                  <a:ext uri="{FF2B5EF4-FFF2-40B4-BE49-F238E27FC236}">
                    <a16:creationId xmlns:a16="http://schemas.microsoft.com/office/drawing/2014/main" id="{29EFF18B-DA86-474B-A3E5-F1D1C771B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2213" y="2057420"/>
                <a:ext cx="792088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3315255A-7E7B-46ED-B11E-E363F6241033}"/>
                  </a:ext>
                </a:extLst>
              </p:cNvPr>
              <p:cNvGrpSpPr/>
              <p:nvPr/>
            </p:nvGrpSpPr>
            <p:grpSpPr>
              <a:xfrm>
                <a:off x="1176438" y="2057420"/>
                <a:ext cx="5746141" cy="216024"/>
                <a:chOff x="1176438" y="2057420"/>
                <a:chExt cx="5746141" cy="216024"/>
              </a:xfrm>
            </p:grpSpPr>
            <p:cxnSp>
              <p:nvCxnSpPr>
                <p:cNvPr id="42" name="Gerade Verbindung 14">
                  <a:extLst>
                    <a:ext uri="{FF2B5EF4-FFF2-40B4-BE49-F238E27FC236}">
                      <a16:creationId xmlns:a16="http://schemas.microsoft.com/office/drawing/2014/main" id="{700473E8-EAB9-4637-8302-D2E77C4DCB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42059" y="2057420"/>
                  <a:ext cx="4680520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 Verbindung 14">
                  <a:extLst>
                    <a:ext uri="{FF2B5EF4-FFF2-40B4-BE49-F238E27FC236}">
                      <a16:creationId xmlns:a16="http://schemas.microsoft.com/office/drawing/2014/main" id="{4F09D20E-BEAC-47CC-8B45-EEF281639B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6438" y="2273444"/>
                  <a:ext cx="3611586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5" name="Gerade Verbindung 14">
              <a:extLst>
                <a:ext uri="{FF2B5EF4-FFF2-40B4-BE49-F238E27FC236}">
                  <a16:creationId xmlns:a16="http://schemas.microsoft.com/office/drawing/2014/main" id="{B84634BC-1BDF-47A6-AAA7-904CE4D790D4}"/>
                </a:ext>
              </a:extLst>
            </p:cNvPr>
            <p:cNvCxnSpPr>
              <a:cxnSpLocks/>
            </p:cNvCxnSpPr>
            <p:nvPr/>
          </p:nvCxnSpPr>
          <p:spPr>
            <a:xfrm>
              <a:off x="6588224" y="4443112"/>
              <a:ext cx="108012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477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35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AF6138-E2D4-4C23-BAD3-A7AC0411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67" b="1" dirty="0">
                <a:latin typeface="Arial" panose="020B0604020202020204" pitchFamily="34" charset="0"/>
                <a:cs typeface="Arial" panose="020B0604020202020204" pitchFamily="34" charset="0"/>
              </a:rPr>
              <a:t>2. News from the CIPM / 108 / March 2019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F44F603-CE70-40CB-864C-1EBC950F5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5" b="5354"/>
          <a:stretch/>
        </p:blipFill>
        <p:spPr>
          <a:xfrm>
            <a:off x="554147" y="1098408"/>
            <a:ext cx="11083707" cy="5759592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44AA42F2-C814-4C55-B822-ABB662548F28}"/>
              </a:ext>
            </a:extLst>
          </p:cNvPr>
          <p:cNvSpPr/>
          <p:nvPr/>
        </p:nvSpPr>
        <p:spPr>
          <a:xfrm>
            <a:off x="10287680" y="1945486"/>
            <a:ext cx="616563" cy="814151"/>
          </a:xfrm>
          <a:prstGeom prst="ellips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  <a:effectLst>
            <a:outerShdw blurRad="254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de-D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CBAA803E-3C35-49B8-B3D1-03B39713215F}"/>
              </a:ext>
            </a:extLst>
          </p:cNvPr>
          <p:cNvSpPr/>
          <p:nvPr/>
        </p:nvSpPr>
        <p:spPr>
          <a:xfrm>
            <a:off x="5254770" y="1562614"/>
            <a:ext cx="653548" cy="740324"/>
          </a:xfrm>
          <a:prstGeom prst="ellips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  <a:effectLst>
            <a:outerShdw blurRad="254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de-DE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B234B73-F145-4619-9533-C79E9FBE6EFA}"/>
              </a:ext>
            </a:extLst>
          </p:cNvPr>
          <p:cNvGrpSpPr/>
          <p:nvPr/>
        </p:nvGrpSpPr>
        <p:grpSpPr>
          <a:xfrm>
            <a:off x="2763982" y="4764274"/>
            <a:ext cx="6664037" cy="1868476"/>
            <a:chOff x="2072986" y="3573205"/>
            <a:chExt cx="4998028" cy="1401357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33DBFA2D-F0E7-42B3-87EF-9B75A1505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018" t="41147" r="27251" b="31608"/>
            <a:stretch/>
          </p:blipFill>
          <p:spPr>
            <a:xfrm>
              <a:off x="2072986" y="3573205"/>
              <a:ext cx="4998028" cy="1401357"/>
            </a:xfrm>
            <a:prstGeom prst="rect">
              <a:avLst/>
            </a:prstGeom>
            <a:ln>
              <a:solidFill>
                <a:srgbClr val="1F497D"/>
              </a:solidFill>
            </a:ln>
          </p:spPr>
        </p:pic>
        <p:cxnSp>
          <p:nvCxnSpPr>
            <p:cNvPr id="45" name="Gerade Verbindung 14">
              <a:extLst>
                <a:ext uri="{FF2B5EF4-FFF2-40B4-BE49-F238E27FC236}">
                  <a16:creationId xmlns:a16="http://schemas.microsoft.com/office/drawing/2014/main" id="{3D0500DE-5F11-4B49-8A1E-347012335B94}"/>
                </a:ext>
              </a:extLst>
            </p:cNvPr>
            <p:cNvCxnSpPr>
              <a:cxnSpLocks/>
            </p:cNvCxnSpPr>
            <p:nvPr/>
          </p:nvCxnSpPr>
          <p:spPr>
            <a:xfrm>
              <a:off x="2569881" y="4210594"/>
              <a:ext cx="1570071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itel 1">
            <a:extLst>
              <a:ext uri="{FF2B5EF4-FFF2-40B4-BE49-F238E27FC236}">
                <a16:creationId xmlns:a16="http://schemas.microsoft.com/office/drawing/2014/main" id="{DEE750DE-EF34-41D2-B80B-A9C04DF371D4}"/>
              </a:ext>
            </a:extLst>
          </p:cNvPr>
          <p:cNvSpPr txBox="1">
            <a:spLocks/>
          </p:cNvSpPr>
          <p:nvPr/>
        </p:nvSpPr>
        <p:spPr bwMode="auto">
          <a:xfrm>
            <a:off x="8118152" y="1120052"/>
            <a:ext cx="4314552" cy="61555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Decisions of interest</a:t>
            </a:r>
            <a:endParaRPr lang="en-US" sz="2667" b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3E3314F-44AC-4E50-8F5F-637EEACFE4A8}"/>
              </a:ext>
            </a:extLst>
          </p:cNvPr>
          <p:cNvSpPr/>
          <p:nvPr/>
        </p:nvSpPr>
        <p:spPr>
          <a:xfrm>
            <a:off x="7104781" y="2524266"/>
            <a:ext cx="616563" cy="814151"/>
          </a:xfrm>
          <a:prstGeom prst="ellips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  <a:effectLst>
            <a:outerShdw blurRad="254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de-D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004174F-531A-428B-9801-1D9407D3FA1D}"/>
              </a:ext>
            </a:extLst>
          </p:cNvPr>
          <p:cNvSpPr/>
          <p:nvPr/>
        </p:nvSpPr>
        <p:spPr>
          <a:xfrm>
            <a:off x="8781280" y="2045283"/>
            <a:ext cx="616563" cy="814151"/>
          </a:xfrm>
          <a:prstGeom prst="ellips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  <a:effectLst>
            <a:outerShdw blurRad="254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de-D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FFE94C1-D87C-40F6-8B44-061DC283F0A8}"/>
              </a:ext>
            </a:extLst>
          </p:cNvPr>
          <p:cNvSpPr/>
          <p:nvPr/>
        </p:nvSpPr>
        <p:spPr>
          <a:xfrm>
            <a:off x="5134689" y="2225113"/>
            <a:ext cx="616563" cy="740324"/>
          </a:xfrm>
          <a:prstGeom prst="ellips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  <a:effectLst>
            <a:outerShdw blurRad="254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de-D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433E6CE-43FE-4324-B821-9C5CBB90A850}"/>
              </a:ext>
            </a:extLst>
          </p:cNvPr>
          <p:cNvSpPr/>
          <p:nvPr/>
        </p:nvSpPr>
        <p:spPr>
          <a:xfrm>
            <a:off x="9640060" y="2402620"/>
            <a:ext cx="616563" cy="915385"/>
          </a:xfrm>
          <a:prstGeom prst="ellips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  <a:effectLst>
            <a:outerShdw blurRad="25400" dist="254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de-DE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836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AF6138-E2D4-4C23-BAD3-A7AC0411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67" b="1" dirty="0">
                <a:latin typeface="Arial" panose="020B0604020202020204" pitchFamily="34" charset="0"/>
                <a:cs typeface="Arial" panose="020B0604020202020204" pitchFamily="34" charset="0"/>
              </a:rPr>
              <a:t>2 News from the CIPM / 108 / 2019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18FA37-C51B-46D6-A04E-536F38994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4" t="23400" r="25589" b="64000"/>
          <a:stretch/>
        </p:blipFill>
        <p:spPr>
          <a:xfrm>
            <a:off x="1391478" y="1427829"/>
            <a:ext cx="8999940" cy="1327860"/>
          </a:xfrm>
          <a:prstGeom prst="rect">
            <a:avLst/>
          </a:prstGeom>
          <a:ln>
            <a:solidFill>
              <a:srgbClr val="1F497D"/>
            </a:solidFill>
          </a:ln>
        </p:spPr>
      </p:pic>
      <p:sp>
        <p:nvSpPr>
          <p:cNvPr id="32" name="Titel 1">
            <a:extLst>
              <a:ext uri="{FF2B5EF4-FFF2-40B4-BE49-F238E27FC236}">
                <a16:creationId xmlns:a16="http://schemas.microsoft.com/office/drawing/2014/main" id="{6DC97A4C-3F68-426D-9998-901B79487BF1}"/>
              </a:ext>
            </a:extLst>
          </p:cNvPr>
          <p:cNvSpPr txBox="1">
            <a:spLocks/>
          </p:cNvSpPr>
          <p:nvPr/>
        </p:nvSpPr>
        <p:spPr bwMode="auto">
          <a:xfrm>
            <a:off x="8118152" y="1120052"/>
            <a:ext cx="4314552" cy="61555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Decisions of interest</a:t>
            </a:r>
            <a:endParaRPr lang="en-US" sz="2667" b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A399390-E4CE-4839-9CC0-8A5048D389A0}"/>
              </a:ext>
            </a:extLst>
          </p:cNvPr>
          <p:cNvSpPr txBox="1">
            <a:spLocks/>
          </p:cNvSpPr>
          <p:nvPr/>
        </p:nvSpPr>
        <p:spPr bwMode="auto">
          <a:xfrm>
            <a:off x="2447595" y="5366165"/>
            <a:ext cx="5857213" cy="49244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The CIPM takes responsibility through its CCU</a:t>
            </a:r>
            <a:endParaRPr lang="en-US" sz="2133" b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139B7F6-B232-4072-A17E-5C999BA0D250}"/>
              </a:ext>
            </a:extLst>
          </p:cNvPr>
          <p:cNvGrpSpPr/>
          <p:nvPr/>
        </p:nvGrpSpPr>
        <p:grpSpPr>
          <a:xfrm>
            <a:off x="1391478" y="3053881"/>
            <a:ext cx="8999940" cy="2230715"/>
            <a:chOff x="1043608" y="2290411"/>
            <a:chExt cx="6749955" cy="1673036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D0A8C412-A406-472C-B40B-7C0598027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666" t="37400" r="25677" b="41600"/>
            <a:stretch/>
          </p:blipFill>
          <p:spPr>
            <a:xfrm>
              <a:off x="1043608" y="2290411"/>
              <a:ext cx="6749955" cy="1673036"/>
            </a:xfrm>
            <a:prstGeom prst="rect">
              <a:avLst/>
            </a:prstGeom>
            <a:ln>
              <a:solidFill>
                <a:srgbClr val="1F497D"/>
              </a:solidFill>
            </a:ln>
          </p:spPr>
        </p:pic>
        <p:cxnSp>
          <p:nvCxnSpPr>
            <p:cNvPr id="9" name="Gerade Verbindung 14">
              <a:extLst>
                <a:ext uri="{FF2B5EF4-FFF2-40B4-BE49-F238E27FC236}">
                  <a16:creationId xmlns:a16="http://schemas.microsoft.com/office/drawing/2014/main" id="{B2827C1C-A95F-4A21-B35B-8AB189733933}"/>
                </a:ext>
              </a:extLst>
            </p:cNvPr>
            <p:cNvCxnSpPr>
              <a:cxnSpLocks/>
            </p:cNvCxnSpPr>
            <p:nvPr/>
          </p:nvCxnSpPr>
          <p:spPr>
            <a:xfrm>
              <a:off x="3707904" y="2859782"/>
              <a:ext cx="381642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4">
              <a:extLst>
                <a:ext uri="{FF2B5EF4-FFF2-40B4-BE49-F238E27FC236}">
                  <a16:creationId xmlns:a16="http://schemas.microsoft.com/office/drawing/2014/main" id="{4F1E02B1-E05B-4DEE-94C3-E885E923873B}"/>
                </a:ext>
              </a:extLst>
            </p:cNvPr>
            <p:cNvCxnSpPr>
              <a:cxnSpLocks/>
            </p:cNvCxnSpPr>
            <p:nvPr/>
          </p:nvCxnSpPr>
          <p:spPr>
            <a:xfrm>
              <a:off x="1835696" y="3075806"/>
              <a:ext cx="194421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B477371-E69B-4188-AA8A-9A6E039C1529}"/>
              </a:ext>
            </a:extLst>
          </p:cNvPr>
          <p:cNvGrpSpPr/>
          <p:nvPr/>
        </p:nvGrpSpPr>
        <p:grpSpPr>
          <a:xfrm>
            <a:off x="2447595" y="4773149"/>
            <a:ext cx="7584843" cy="288032"/>
            <a:chOff x="1835696" y="3579862"/>
            <a:chExt cx="5688632" cy="216024"/>
          </a:xfrm>
        </p:grpSpPr>
        <p:cxnSp>
          <p:nvCxnSpPr>
            <p:cNvPr id="22" name="Gerade Verbindung 14">
              <a:extLst>
                <a:ext uri="{FF2B5EF4-FFF2-40B4-BE49-F238E27FC236}">
                  <a16:creationId xmlns:a16="http://schemas.microsoft.com/office/drawing/2014/main" id="{CC95B241-B4A2-4D8B-916B-547D8B36396C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92" y="3579862"/>
              <a:ext cx="30243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4">
              <a:extLst>
                <a:ext uri="{FF2B5EF4-FFF2-40B4-BE49-F238E27FC236}">
                  <a16:creationId xmlns:a16="http://schemas.microsoft.com/office/drawing/2014/main" id="{C7C30E32-56D2-4832-A398-B503751EF520}"/>
                </a:ext>
              </a:extLst>
            </p:cNvPr>
            <p:cNvCxnSpPr>
              <a:cxnSpLocks/>
            </p:cNvCxnSpPr>
            <p:nvPr/>
          </p:nvCxnSpPr>
          <p:spPr>
            <a:xfrm>
              <a:off x="1835696" y="3795886"/>
              <a:ext cx="525658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F8B5407F-4A95-4537-B809-DC4CBB9F0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2" t="34244" r="11245" b="40194"/>
          <a:stretch/>
        </p:blipFill>
        <p:spPr>
          <a:xfrm>
            <a:off x="10322349" y="3525011"/>
            <a:ext cx="1561233" cy="2907607"/>
          </a:xfrm>
          <a:prstGeom prst="rect">
            <a:avLst/>
          </a:prstGeom>
        </p:spPr>
      </p:pic>
      <p:sp>
        <p:nvSpPr>
          <p:cNvPr id="28" name="Titel 1">
            <a:extLst>
              <a:ext uri="{FF2B5EF4-FFF2-40B4-BE49-F238E27FC236}">
                <a16:creationId xmlns:a16="http://schemas.microsoft.com/office/drawing/2014/main" id="{9657F56B-FFFA-4BCC-B459-BC9E3AFE2253}"/>
              </a:ext>
            </a:extLst>
          </p:cNvPr>
          <p:cNvSpPr txBox="1">
            <a:spLocks/>
          </p:cNvSpPr>
          <p:nvPr/>
        </p:nvSpPr>
        <p:spPr bwMode="auto">
          <a:xfrm>
            <a:off x="7417552" y="6045238"/>
            <a:ext cx="2157429" cy="49244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TOP 8 today</a:t>
            </a:r>
            <a:endParaRPr lang="en-US" sz="2133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4" name="Gerade Verbindung 14">
            <a:extLst>
              <a:ext uri="{FF2B5EF4-FFF2-40B4-BE49-F238E27FC236}">
                <a16:creationId xmlns:a16="http://schemas.microsoft.com/office/drawing/2014/main" id="{F9282336-19C8-4D0A-92AF-5EBEECC4D7BD}"/>
              </a:ext>
            </a:extLst>
          </p:cNvPr>
          <p:cNvCxnSpPr>
            <a:cxnSpLocks/>
          </p:cNvCxnSpPr>
          <p:nvPr/>
        </p:nvCxnSpPr>
        <p:spPr>
          <a:xfrm>
            <a:off x="5423926" y="4101075"/>
            <a:ext cx="307234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el 1">
            <a:extLst>
              <a:ext uri="{FF2B5EF4-FFF2-40B4-BE49-F238E27FC236}">
                <a16:creationId xmlns:a16="http://schemas.microsoft.com/office/drawing/2014/main" id="{DD209539-1D3D-4F93-B9F2-5C8EE0676173}"/>
              </a:ext>
            </a:extLst>
          </p:cNvPr>
          <p:cNvSpPr txBox="1">
            <a:spLocks/>
          </p:cNvSpPr>
          <p:nvPr/>
        </p:nvSpPr>
        <p:spPr bwMode="auto">
          <a:xfrm>
            <a:off x="2446867" y="5858607"/>
            <a:ext cx="4292172" cy="49244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A structured input into the JCGM</a:t>
            </a:r>
            <a:endParaRPr lang="en-US" sz="2133" b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B6A38A56-ACE6-46ED-993B-6CB511804416}"/>
              </a:ext>
            </a:extLst>
          </p:cNvPr>
          <p:cNvSpPr txBox="1">
            <a:spLocks/>
          </p:cNvSpPr>
          <p:nvPr/>
        </p:nvSpPr>
        <p:spPr bwMode="auto">
          <a:xfrm>
            <a:off x="2446867" y="6312349"/>
            <a:ext cx="4292172" cy="49244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Possible CGPM resolutions</a:t>
            </a:r>
            <a:endParaRPr lang="en-US" sz="2133" b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6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AF6138-E2D4-4C23-BAD3-A7AC0411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67" b="1" dirty="0">
                <a:latin typeface="Arial" panose="020B0604020202020204" pitchFamily="34" charset="0"/>
                <a:cs typeface="Arial" panose="020B0604020202020204" pitchFamily="34" charset="0"/>
              </a:rPr>
              <a:t>2 News from the CIPM / 108 / 2019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804A31A-67B6-4DAA-9850-9F98B50A4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6" t="38800" r="25588" b="47694"/>
          <a:stretch/>
        </p:blipFill>
        <p:spPr>
          <a:xfrm>
            <a:off x="1391478" y="1421325"/>
            <a:ext cx="9007185" cy="1424495"/>
          </a:xfrm>
          <a:prstGeom prst="rect">
            <a:avLst/>
          </a:prstGeom>
          <a:ln>
            <a:solidFill>
              <a:srgbClr val="1F497D"/>
            </a:solidFill>
          </a:ln>
        </p:spPr>
      </p:pic>
      <p:sp>
        <p:nvSpPr>
          <p:cNvPr id="32" name="Titel 1">
            <a:extLst>
              <a:ext uri="{FF2B5EF4-FFF2-40B4-BE49-F238E27FC236}">
                <a16:creationId xmlns:a16="http://schemas.microsoft.com/office/drawing/2014/main" id="{6DC97A4C-3F68-426D-9998-901B79487BF1}"/>
              </a:ext>
            </a:extLst>
          </p:cNvPr>
          <p:cNvSpPr txBox="1">
            <a:spLocks/>
          </p:cNvSpPr>
          <p:nvPr/>
        </p:nvSpPr>
        <p:spPr bwMode="auto">
          <a:xfrm>
            <a:off x="8118152" y="1120052"/>
            <a:ext cx="4314552" cy="61555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Decisions of interest</a:t>
            </a:r>
            <a:endParaRPr lang="en-US" sz="2667" b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45400C-4846-4CE9-9260-6106830E301C}"/>
              </a:ext>
            </a:extLst>
          </p:cNvPr>
          <p:cNvSpPr txBox="1">
            <a:spLocks/>
          </p:cNvSpPr>
          <p:nvPr/>
        </p:nvSpPr>
        <p:spPr bwMode="auto">
          <a:xfrm>
            <a:off x="10275428" y="2102213"/>
            <a:ext cx="1807096" cy="61555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TOP 7</a:t>
            </a:r>
            <a:endParaRPr lang="en-US" sz="2667" b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Gerade Verbindung 14">
            <a:extLst>
              <a:ext uri="{FF2B5EF4-FFF2-40B4-BE49-F238E27FC236}">
                <a16:creationId xmlns:a16="http://schemas.microsoft.com/office/drawing/2014/main" id="{2F28C2AE-62EA-4EE0-836E-F969A842FB96}"/>
              </a:ext>
            </a:extLst>
          </p:cNvPr>
          <p:cNvCxnSpPr>
            <a:cxnSpLocks/>
          </p:cNvCxnSpPr>
          <p:nvPr/>
        </p:nvCxnSpPr>
        <p:spPr>
          <a:xfrm>
            <a:off x="5478840" y="2587151"/>
            <a:ext cx="259821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19C196E-8CAC-4B1D-8242-C3328B2F0442}"/>
              </a:ext>
            </a:extLst>
          </p:cNvPr>
          <p:cNvGrpSpPr/>
          <p:nvPr/>
        </p:nvGrpSpPr>
        <p:grpSpPr>
          <a:xfrm>
            <a:off x="1391478" y="3182614"/>
            <a:ext cx="9007185" cy="2255401"/>
            <a:chOff x="1043608" y="2283718"/>
            <a:chExt cx="6755389" cy="1691551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B0AB86D0-6E7F-4646-9C10-AE7179FE3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376" t="52416" r="25588" b="26200"/>
            <a:stretch/>
          </p:blipFill>
          <p:spPr>
            <a:xfrm>
              <a:off x="1043608" y="2283718"/>
              <a:ext cx="6755389" cy="1691551"/>
            </a:xfrm>
            <a:prstGeom prst="rect">
              <a:avLst/>
            </a:prstGeom>
            <a:ln>
              <a:solidFill>
                <a:srgbClr val="1F497D"/>
              </a:solidFill>
            </a:ln>
          </p:spPr>
        </p:pic>
        <p:cxnSp>
          <p:nvCxnSpPr>
            <p:cNvPr id="11" name="Gerade Verbindung 14">
              <a:extLst>
                <a:ext uri="{FF2B5EF4-FFF2-40B4-BE49-F238E27FC236}">
                  <a16:creationId xmlns:a16="http://schemas.microsoft.com/office/drawing/2014/main" id="{BC0268D2-B89D-4D80-B159-127F4409FAE5}"/>
                </a:ext>
              </a:extLst>
            </p:cNvPr>
            <p:cNvCxnSpPr>
              <a:cxnSpLocks/>
            </p:cNvCxnSpPr>
            <p:nvPr/>
          </p:nvCxnSpPr>
          <p:spPr>
            <a:xfrm>
              <a:off x="3805687" y="2957475"/>
              <a:ext cx="374441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F89BCDCB-D957-4117-902D-A6ADE5FE2FD3}"/>
                </a:ext>
              </a:extLst>
            </p:cNvPr>
            <p:cNvCxnSpPr>
              <a:cxnSpLocks/>
            </p:cNvCxnSpPr>
            <p:nvPr/>
          </p:nvCxnSpPr>
          <p:spPr>
            <a:xfrm>
              <a:off x="1861381" y="3168362"/>
              <a:ext cx="53285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el 1">
            <a:extLst>
              <a:ext uri="{FF2B5EF4-FFF2-40B4-BE49-F238E27FC236}">
                <a16:creationId xmlns:a16="http://schemas.microsoft.com/office/drawing/2014/main" id="{F4DA71B0-2562-4D7F-9AD0-09E60EF45A50}"/>
              </a:ext>
            </a:extLst>
          </p:cNvPr>
          <p:cNvSpPr txBox="1">
            <a:spLocks/>
          </p:cNvSpPr>
          <p:nvPr/>
        </p:nvSpPr>
        <p:spPr bwMode="auto">
          <a:xfrm>
            <a:off x="10275428" y="4718784"/>
            <a:ext cx="1807096" cy="61555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TOP 6</a:t>
            </a:r>
            <a:endParaRPr lang="en-US" sz="2667" b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1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8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AF6138-E2D4-4C23-BAD3-A7AC0411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67" b="1" dirty="0">
                <a:latin typeface="Arial" panose="020B0604020202020204" pitchFamily="34" charset="0"/>
                <a:cs typeface="Arial" panose="020B0604020202020204" pitchFamily="34" charset="0"/>
              </a:rPr>
              <a:t>2 News from the CIPM / 108 / 2019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12AF297-99A8-4663-AB39-267D2CCE9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19201" r="25587" b="22000"/>
          <a:stretch/>
        </p:blipFill>
        <p:spPr>
          <a:xfrm>
            <a:off x="2159000" y="1220753"/>
            <a:ext cx="8087755" cy="5568619"/>
          </a:xfrm>
          <a:prstGeom prst="rect">
            <a:avLst/>
          </a:prstGeom>
          <a:ln>
            <a:solidFill>
              <a:srgbClr val="1F497D"/>
            </a:solidFill>
          </a:ln>
        </p:spPr>
      </p:pic>
      <p:sp>
        <p:nvSpPr>
          <p:cNvPr id="32" name="Titel 1">
            <a:extLst>
              <a:ext uri="{FF2B5EF4-FFF2-40B4-BE49-F238E27FC236}">
                <a16:creationId xmlns:a16="http://schemas.microsoft.com/office/drawing/2014/main" id="{6DC97A4C-3F68-426D-9998-901B79487BF1}"/>
              </a:ext>
            </a:extLst>
          </p:cNvPr>
          <p:cNvSpPr txBox="1">
            <a:spLocks/>
          </p:cNvSpPr>
          <p:nvPr/>
        </p:nvSpPr>
        <p:spPr bwMode="auto">
          <a:xfrm>
            <a:off x="8118152" y="1120052"/>
            <a:ext cx="4314552" cy="61555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Decisions of interest</a:t>
            </a:r>
            <a:endParaRPr lang="en-US" sz="2667" b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Gerade Verbindung 14">
            <a:extLst>
              <a:ext uri="{FF2B5EF4-FFF2-40B4-BE49-F238E27FC236}">
                <a16:creationId xmlns:a16="http://schemas.microsoft.com/office/drawing/2014/main" id="{95DCD454-6335-4B5E-AB4A-DDCAD9855795}"/>
              </a:ext>
            </a:extLst>
          </p:cNvPr>
          <p:cNvCxnSpPr>
            <a:cxnSpLocks/>
          </p:cNvCxnSpPr>
          <p:nvPr/>
        </p:nvCxnSpPr>
        <p:spPr>
          <a:xfrm>
            <a:off x="5039883" y="2023087"/>
            <a:ext cx="403244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4">
            <a:extLst>
              <a:ext uri="{FF2B5EF4-FFF2-40B4-BE49-F238E27FC236}">
                <a16:creationId xmlns:a16="http://schemas.microsoft.com/office/drawing/2014/main" id="{26C5B3D3-1B85-470B-B53D-A34078D77180}"/>
              </a:ext>
            </a:extLst>
          </p:cNvPr>
          <p:cNvCxnSpPr>
            <a:cxnSpLocks/>
          </p:cNvCxnSpPr>
          <p:nvPr/>
        </p:nvCxnSpPr>
        <p:spPr>
          <a:xfrm>
            <a:off x="5327915" y="3950269"/>
            <a:ext cx="422446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fik 40">
            <a:extLst>
              <a:ext uri="{FF2B5EF4-FFF2-40B4-BE49-F238E27FC236}">
                <a16:creationId xmlns:a16="http://schemas.microsoft.com/office/drawing/2014/main" id="{45A9FC48-0F12-45D5-9E98-4D57A9031C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32000" r="24801" b="30401"/>
          <a:stretch/>
        </p:blipFill>
        <p:spPr>
          <a:xfrm>
            <a:off x="1295467" y="1823164"/>
            <a:ext cx="9068787" cy="3866067"/>
          </a:xfrm>
          <a:prstGeom prst="rect">
            <a:avLst/>
          </a:prstGeom>
          <a:ln>
            <a:solidFill>
              <a:srgbClr val="1F497D"/>
            </a:solidFill>
          </a:ln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A667124B-FDA0-49A5-9647-2E55A0EA0123}"/>
              </a:ext>
            </a:extLst>
          </p:cNvPr>
          <p:cNvSpPr txBox="1">
            <a:spLocks/>
          </p:cNvSpPr>
          <p:nvPr/>
        </p:nvSpPr>
        <p:spPr bwMode="auto">
          <a:xfrm>
            <a:off x="9929577" y="4274095"/>
            <a:ext cx="2159563" cy="61555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TOP 10.2</a:t>
            </a:r>
            <a:endParaRPr lang="en-US" sz="2667" b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3" name="Gerade Verbindung 14">
            <a:extLst>
              <a:ext uri="{FF2B5EF4-FFF2-40B4-BE49-F238E27FC236}">
                <a16:creationId xmlns:a16="http://schemas.microsoft.com/office/drawing/2014/main" id="{13E95262-81EB-4D44-81C2-AAD5F1F9CF41}"/>
              </a:ext>
            </a:extLst>
          </p:cNvPr>
          <p:cNvCxnSpPr>
            <a:cxnSpLocks/>
          </p:cNvCxnSpPr>
          <p:nvPr/>
        </p:nvCxnSpPr>
        <p:spPr>
          <a:xfrm>
            <a:off x="2320301" y="2660915"/>
            <a:ext cx="237666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14">
            <a:extLst>
              <a:ext uri="{FF2B5EF4-FFF2-40B4-BE49-F238E27FC236}">
                <a16:creationId xmlns:a16="http://schemas.microsoft.com/office/drawing/2014/main" id="{1EAABB11-58C6-48FB-B55F-276A99C67340}"/>
              </a:ext>
            </a:extLst>
          </p:cNvPr>
          <p:cNvCxnSpPr>
            <a:cxnSpLocks/>
          </p:cNvCxnSpPr>
          <p:nvPr/>
        </p:nvCxnSpPr>
        <p:spPr>
          <a:xfrm>
            <a:off x="5807968" y="3357700"/>
            <a:ext cx="124813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14">
            <a:extLst>
              <a:ext uri="{FF2B5EF4-FFF2-40B4-BE49-F238E27FC236}">
                <a16:creationId xmlns:a16="http://schemas.microsoft.com/office/drawing/2014/main" id="{82C29547-0835-40EE-B00A-3FB0260CD529}"/>
              </a:ext>
            </a:extLst>
          </p:cNvPr>
          <p:cNvCxnSpPr>
            <a:cxnSpLocks/>
          </p:cNvCxnSpPr>
          <p:nvPr/>
        </p:nvCxnSpPr>
        <p:spPr>
          <a:xfrm>
            <a:off x="4463819" y="4066828"/>
            <a:ext cx="499255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el 2">
            <a:extLst>
              <a:ext uri="{FF2B5EF4-FFF2-40B4-BE49-F238E27FC236}">
                <a16:creationId xmlns:a16="http://schemas.microsoft.com/office/drawing/2014/main" id="{3D77031E-843B-420E-A6ED-659D200F67F7}"/>
              </a:ext>
            </a:extLst>
          </p:cNvPr>
          <p:cNvSpPr txBox="1">
            <a:spLocks/>
          </p:cNvSpPr>
          <p:nvPr/>
        </p:nvSpPr>
        <p:spPr>
          <a:xfrm>
            <a:off x="609600" y="28945"/>
            <a:ext cx="9038795" cy="10241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lang="en-US" sz="2800" b="0" kern="1200">
                <a:solidFill>
                  <a:srgbClr val="193B7F"/>
                </a:solidFill>
                <a:latin typeface="Futura Std Medium" panose="020B0502020204020303"/>
                <a:ea typeface="+mj-ea"/>
                <a:cs typeface="+mj-cs"/>
              </a:defRPr>
            </a:lvl1pPr>
          </a:lstStyle>
          <a:p>
            <a:pPr defTabSz="1219140"/>
            <a:r>
              <a:rPr lang="en-US" sz="3467" b="1" dirty="0">
                <a:latin typeface="Arial" panose="020B0604020202020204" pitchFamily="34" charset="0"/>
                <a:cs typeface="Arial" panose="020B0604020202020204" pitchFamily="34" charset="0"/>
              </a:rPr>
              <a:t>2 News from the CIPM / 109 / 2020</a:t>
            </a:r>
          </a:p>
        </p:txBody>
      </p:sp>
    </p:spTree>
    <p:extLst>
      <p:ext uri="{BB962C8B-B14F-4D97-AF65-F5344CB8AC3E}">
        <p14:creationId xmlns:p14="http://schemas.microsoft.com/office/powerpoint/2010/main" val="36598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 animBg="1"/>
      <p:bldP spid="14" grpId="0" animBg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AF6138-E2D4-4C23-BAD3-A7AC0411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67" b="1" dirty="0">
                <a:latin typeface="Arial" panose="020B0604020202020204" pitchFamily="34" charset="0"/>
                <a:cs typeface="Arial" panose="020B0604020202020204" pitchFamily="34" charset="0"/>
              </a:rPr>
              <a:t>2 News from the CIPM / 108 / 2019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77654FD-440C-4660-82BA-33CFF8F71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9" t="18290" r="25484" b="30887"/>
          <a:stretch/>
        </p:blipFill>
        <p:spPr>
          <a:xfrm>
            <a:off x="2149395" y="1224323"/>
            <a:ext cx="8088635" cy="4796965"/>
          </a:xfrm>
          <a:prstGeom prst="rect">
            <a:avLst/>
          </a:prstGeom>
          <a:ln>
            <a:solidFill>
              <a:srgbClr val="1F497D"/>
            </a:solidFill>
          </a:ln>
        </p:spPr>
      </p:pic>
      <p:sp>
        <p:nvSpPr>
          <p:cNvPr id="32" name="Titel 1">
            <a:extLst>
              <a:ext uri="{FF2B5EF4-FFF2-40B4-BE49-F238E27FC236}">
                <a16:creationId xmlns:a16="http://schemas.microsoft.com/office/drawing/2014/main" id="{6DC97A4C-3F68-426D-9998-901B79487BF1}"/>
              </a:ext>
            </a:extLst>
          </p:cNvPr>
          <p:cNvSpPr txBox="1">
            <a:spLocks/>
          </p:cNvSpPr>
          <p:nvPr/>
        </p:nvSpPr>
        <p:spPr bwMode="auto">
          <a:xfrm>
            <a:off x="8118152" y="1120052"/>
            <a:ext cx="4314552" cy="61555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Decisions of interest</a:t>
            </a:r>
            <a:endParaRPr lang="en-US" sz="2667" b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Gerade Verbindung 14">
            <a:extLst>
              <a:ext uri="{FF2B5EF4-FFF2-40B4-BE49-F238E27FC236}">
                <a16:creationId xmlns:a16="http://schemas.microsoft.com/office/drawing/2014/main" id="{42ECFF31-9F4E-403C-9C39-08DB92FF8666}"/>
              </a:ext>
            </a:extLst>
          </p:cNvPr>
          <p:cNvCxnSpPr>
            <a:cxnSpLocks/>
          </p:cNvCxnSpPr>
          <p:nvPr/>
        </p:nvCxnSpPr>
        <p:spPr>
          <a:xfrm>
            <a:off x="4943872" y="2084851"/>
            <a:ext cx="355239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827ACB02-F8D0-44F8-AB42-5B64F0A45EAB}"/>
              </a:ext>
            </a:extLst>
          </p:cNvPr>
          <p:cNvSpPr txBox="1">
            <a:spLocks/>
          </p:cNvSpPr>
          <p:nvPr/>
        </p:nvSpPr>
        <p:spPr bwMode="auto">
          <a:xfrm>
            <a:off x="5519936" y="4390404"/>
            <a:ext cx="6320608" cy="61555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Digitalization comes into the focus</a:t>
            </a:r>
            <a:endParaRPr lang="en-US" sz="2667" b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0DB4556-0FEC-4C66-89EF-04C83EC20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9" t="69285" r="25484" b="20120"/>
          <a:stretch/>
        </p:blipFill>
        <p:spPr>
          <a:xfrm>
            <a:off x="3023659" y="5157192"/>
            <a:ext cx="8088635" cy="999955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12693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AF6138-E2D4-4C23-BAD3-A7AC0411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67" b="1" dirty="0">
                <a:latin typeface="Arial" panose="020B0604020202020204" pitchFamily="34" charset="0"/>
                <a:cs typeface="Arial" panose="020B0604020202020204" pitchFamily="34" charset="0"/>
              </a:rPr>
              <a:t>2 News from the CIPM / 108 / 2019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8A54351-0694-431A-B89C-1508395E2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24801" r="24800" b="23400"/>
          <a:stretch/>
        </p:blipFill>
        <p:spPr>
          <a:xfrm>
            <a:off x="1391478" y="1419625"/>
            <a:ext cx="9007185" cy="5375256"/>
          </a:xfrm>
          <a:prstGeom prst="rect">
            <a:avLst/>
          </a:prstGeom>
          <a:ln>
            <a:solidFill>
              <a:srgbClr val="1F497D"/>
            </a:solidFill>
          </a:ln>
        </p:spPr>
      </p:pic>
      <p:sp>
        <p:nvSpPr>
          <p:cNvPr id="32" name="Titel 1">
            <a:extLst>
              <a:ext uri="{FF2B5EF4-FFF2-40B4-BE49-F238E27FC236}">
                <a16:creationId xmlns:a16="http://schemas.microsoft.com/office/drawing/2014/main" id="{6DC97A4C-3F68-426D-9998-901B79487BF1}"/>
              </a:ext>
            </a:extLst>
          </p:cNvPr>
          <p:cNvSpPr txBox="1">
            <a:spLocks/>
          </p:cNvSpPr>
          <p:nvPr/>
        </p:nvSpPr>
        <p:spPr bwMode="auto">
          <a:xfrm>
            <a:off x="8118152" y="1120052"/>
            <a:ext cx="4314552" cy="61555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Decisions of interest</a:t>
            </a:r>
            <a:endParaRPr lang="en-US" sz="2667" b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45F52A9-43B2-4DF2-A5E5-830516038EE4}"/>
              </a:ext>
            </a:extLst>
          </p:cNvPr>
          <p:cNvGrpSpPr/>
          <p:nvPr/>
        </p:nvGrpSpPr>
        <p:grpSpPr>
          <a:xfrm>
            <a:off x="2502390" y="2180861"/>
            <a:ext cx="7434037" cy="288032"/>
            <a:chOff x="1876792" y="1635646"/>
            <a:chExt cx="5575528" cy="216024"/>
          </a:xfrm>
        </p:grpSpPr>
        <p:cxnSp>
          <p:nvCxnSpPr>
            <p:cNvPr id="9" name="Gerade Verbindung 14">
              <a:extLst>
                <a:ext uri="{FF2B5EF4-FFF2-40B4-BE49-F238E27FC236}">
                  <a16:creationId xmlns:a16="http://schemas.microsoft.com/office/drawing/2014/main" id="{B05EA847-962A-4B58-82B5-AE662A2AB922}"/>
                </a:ext>
              </a:extLst>
            </p:cNvPr>
            <p:cNvCxnSpPr>
              <a:cxnSpLocks/>
            </p:cNvCxnSpPr>
            <p:nvPr/>
          </p:nvCxnSpPr>
          <p:spPr>
            <a:xfrm>
              <a:off x="5580112" y="1635646"/>
              <a:ext cx="1872208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4">
              <a:extLst>
                <a:ext uri="{FF2B5EF4-FFF2-40B4-BE49-F238E27FC236}">
                  <a16:creationId xmlns:a16="http://schemas.microsoft.com/office/drawing/2014/main" id="{7E7E5C03-8DCB-4785-B199-DBEBFB0F42A0}"/>
                </a:ext>
              </a:extLst>
            </p:cNvPr>
            <p:cNvCxnSpPr>
              <a:cxnSpLocks/>
            </p:cNvCxnSpPr>
            <p:nvPr/>
          </p:nvCxnSpPr>
          <p:spPr>
            <a:xfrm>
              <a:off x="1876792" y="1851670"/>
              <a:ext cx="792088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4D08DE94-FF09-4906-A18E-C1989528AAA1}"/>
              </a:ext>
            </a:extLst>
          </p:cNvPr>
          <p:cNvCxnSpPr>
            <a:cxnSpLocks/>
          </p:cNvCxnSpPr>
          <p:nvPr/>
        </p:nvCxnSpPr>
        <p:spPr>
          <a:xfrm>
            <a:off x="7152118" y="2468893"/>
            <a:ext cx="249627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32">
            <a:extLst>
              <a:ext uri="{FF2B5EF4-FFF2-40B4-BE49-F238E27FC236}">
                <a16:creationId xmlns:a16="http://schemas.microsoft.com/office/drawing/2014/main" id="{36E7A25C-7E79-4EB9-9AAF-AC02CB793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0" t="30629" r="27163" b="45301"/>
          <a:stretch/>
        </p:blipFill>
        <p:spPr>
          <a:xfrm>
            <a:off x="754952" y="3838146"/>
            <a:ext cx="9181475" cy="2587853"/>
          </a:xfrm>
          <a:prstGeom prst="rect">
            <a:avLst/>
          </a:prstGeom>
          <a:ln>
            <a:solidFill>
              <a:srgbClr val="1F497D"/>
            </a:solidFill>
          </a:ln>
        </p:spPr>
      </p:pic>
      <p:cxnSp>
        <p:nvCxnSpPr>
          <p:cNvPr id="34" name="Gerade Verbindung 14">
            <a:extLst>
              <a:ext uri="{FF2B5EF4-FFF2-40B4-BE49-F238E27FC236}">
                <a16:creationId xmlns:a16="http://schemas.microsoft.com/office/drawing/2014/main" id="{8176772A-C2D0-4E7A-A410-6A9E879C4A2C}"/>
              </a:ext>
            </a:extLst>
          </p:cNvPr>
          <p:cNvCxnSpPr>
            <a:cxnSpLocks/>
          </p:cNvCxnSpPr>
          <p:nvPr/>
        </p:nvCxnSpPr>
        <p:spPr>
          <a:xfrm>
            <a:off x="2927648" y="4700825"/>
            <a:ext cx="624069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el 2">
            <a:extLst>
              <a:ext uri="{FF2B5EF4-FFF2-40B4-BE49-F238E27FC236}">
                <a16:creationId xmlns:a16="http://schemas.microsoft.com/office/drawing/2014/main" id="{080F7DE0-965F-4217-9412-0756710CF986}"/>
              </a:ext>
            </a:extLst>
          </p:cNvPr>
          <p:cNvSpPr txBox="1">
            <a:spLocks/>
          </p:cNvSpPr>
          <p:nvPr/>
        </p:nvSpPr>
        <p:spPr>
          <a:xfrm>
            <a:off x="609600" y="34616"/>
            <a:ext cx="10972800" cy="10241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lang="en-US" sz="2800" b="0" kern="1200">
                <a:solidFill>
                  <a:srgbClr val="193B7F"/>
                </a:solidFill>
                <a:latin typeface="Futura Std Medium" panose="020B0502020204020303"/>
                <a:ea typeface="+mj-ea"/>
                <a:cs typeface="+mj-cs"/>
              </a:defRPr>
            </a:lvl1pPr>
          </a:lstStyle>
          <a:p>
            <a:pPr defTabSz="1219140"/>
            <a:r>
              <a:rPr lang="en-US" sz="3467" b="1" dirty="0">
                <a:latin typeface="Arial" panose="020B0604020202020204" pitchFamily="34" charset="0"/>
                <a:cs typeface="Arial" panose="020B0604020202020204" pitchFamily="34" charset="0"/>
              </a:rPr>
              <a:t>2 News from the CIPM / 110 / 2021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000B82FA-356C-4765-A71F-7B4D97311773}"/>
              </a:ext>
            </a:extLst>
          </p:cNvPr>
          <p:cNvSpPr txBox="1">
            <a:spLocks/>
          </p:cNvSpPr>
          <p:nvPr/>
        </p:nvSpPr>
        <p:spPr bwMode="auto">
          <a:xfrm>
            <a:off x="9929577" y="4274095"/>
            <a:ext cx="2159563" cy="61555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TOP 10.1</a:t>
            </a:r>
            <a:endParaRPr lang="en-US" sz="2667" b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1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 animBg="1"/>
      <p:bldP spid="36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AF6138-E2D4-4C23-BAD3-A7AC0411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67" b="1" dirty="0">
                <a:latin typeface="Arial" panose="020B0604020202020204" pitchFamily="34" charset="0"/>
                <a:cs typeface="Arial" panose="020B0604020202020204" pitchFamily="34" charset="0"/>
              </a:rPr>
              <a:t>2 News from the CIPM : Draft Resolutions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9532526C-770B-4A7F-BAC5-5974BA403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6" t="29000" r="12200" b="43068"/>
          <a:stretch/>
        </p:blipFill>
        <p:spPr>
          <a:xfrm>
            <a:off x="1103446" y="1129405"/>
            <a:ext cx="9313861" cy="1915553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F146DA45-A6C6-4471-ADC8-23F3A7541B4D}"/>
              </a:ext>
            </a:extLst>
          </p:cNvPr>
          <p:cNvSpPr/>
          <p:nvPr/>
        </p:nvSpPr>
        <p:spPr>
          <a:xfrm>
            <a:off x="1103445" y="2660915"/>
            <a:ext cx="3456384" cy="384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de-DE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2310BFC6-9D0F-47C8-B645-AFE6CCE13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8" t="15886" r="20076" b="15000"/>
          <a:stretch/>
        </p:blipFill>
        <p:spPr>
          <a:xfrm>
            <a:off x="2132877" y="2697957"/>
            <a:ext cx="7707540" cy="4091416"/>
          </a:xfrm>
          <a:prstGeom prst="rect">
            <a:avLst/>
          </a:prstGeom>
        </p:spPr>
      </p:pic>
      <p:sp>
        <p:nvSpPr>
          <p:cNvPr id="32" name="Titel 1">
            <a:extLst>
              <a:ext uri="{FF2B5EF4-FFF2-40B4-BE49-F238E27FC236}">
                <a16:creationId xmlns:a16="http://schemas.microsoft.com/office/drawing/2014/main" id="{6DC97A4C-3F68-426D-9998-901B79487BF1}"/>
              </a:ext>
            </a:extLst>
          </p:cNvPr>
          <p:cNvSpPr txBox="1">
            <a:spLocks/>
          </p:cNvSpPr>
          <p:nvPr/>
        </p:nvSpPr>
        <p:spPr bwMode="auto">
          <a:xfrm>
            <a:off x="8118152" y="1120052"/>
            <a:ext cx="4314552" cy="61555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Decisions of interest</a:t>
            </a:r>
            <a:endParaRPr lang="en-US" sz="2667" b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A975B1CF-66D1-4EF6-8402-41E31B445C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06" t="32149" r="14557" b="34600"/>
          <a:stretch/>
        </p:blipFill>
        <p:spPr>
          <a:xfrm>
            <a:off x="1199456" y="2528844"/>
            <a:ext cx="9026656" cy="2280365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010F4DD0-F162-4F6D-896F-C9191106E8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88" t="22068" r="27951" b="56864"/>
          <a:stretch/>
        </p:blipFill>
        <p:spPr>
          <a:xfrm>
            <a:off x="1295467" y="4293097"/>
            <a:ext cx="7200800" cy="1444852"/>
          </a:xfrm>
          <a:prstGeom prst="rect">
            <a:avLst/>
          </a:prstGeom>
        </p:spPr>
      </p:pic>
      <p:sp>
        <p:nvSpPr>
          <p:cNvPr id="37" name="Titel 1">
            <a:extLst>
              <a:ext uri="{FF2B5EF4-FFF2-40B4-BE49-F238E27FC236}">
                <a16:creationId xmlns:a16="http://schemas.microsoft.com/office/drawing/2014/main" id="{0EBF6D1A-0B05-4D25-9286-A570CA393E22}"/>
              </a:ext>
            </a:extLst>
          </p:cNvPr>
          <p:cNvSpPr txBox="1">
            <a:spLocks/>
          </p:cNvSpPr>
          <p:nvPr/>
        </p:nvSpPr>
        <p:spPr bwMode="auto">
          <a:xfrm>
            <a:off x="9840416" y="3869993"/>
            <a:ext cx="2159563" cy="61555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TOP 10.2</a:t>
            </a:r>
            <a:endParaRPr lang="en-US" sz="2667" b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C1DEE4D-1DCF-4C2A-9F95-3AC862754426}"/>
              </a:ext>
            </a:extLst>
          </p:cNvPr>
          <p:cNvSpPr txBox="1">
            <a:spLocks/>
          </p:cNvSpPr>
          <p:nvPr/>
        </p:nvSpPr>
        <p:spPr bwMode="auto">
          <a:xfrm>
            <a:off x="9840416" y="4978323"/>
            <a:ext cx="2159563" cy="61555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TOP 7</a:t>
            </a:r>
            <a:endParaRPr lang="en-US" sz="2667" b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CC74113-C5A9-4405-8823-3A0E091216AF}"/>
              </a:ext>
            </a:extLst>
          </p:cNvPr>
          <p:cNvSpPr txBox="1">
            <a:spLocks/>
          </p:cNvSpPr>
          <p:nvPr/>
        </p:nvSpPr>
        <p:spPr bwMode="auto">
          <a:xfrm>
            <a:off x="9840416" y="1993561"/>
            <a:ext cx="2159563" cy="61555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cap="flat" algn="ctr"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219170">
              <a:spcBef>
                <a:spcPts val="80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TOP 10.1</a:t>
            </a:r>
            <a:endParaRPr lang="en-US" sz="2667" b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3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_BIP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PM" id="{FADE7445-AD99-40A3-A849-8B11280E6FB4}" vid="{394B9BFE-0BD6-44BF-93C5-2E1D88F57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Breitbild</PresentationFormat>
  <Paragraphs>35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Futura Std Medium</vt:lpstr>
      <vt:lpstr>1_BIPM</vt:lpstr>
      <vt:lpstr>PowerPoint-Präsentation</vt:lpstr>
      <vt:lpstr>2 News from the CIPM / 108 / 2019</vt:lpstr>
      <vt:lpstr>2. News from the CIPM / 108 / March 2019</vt:lpstr>
      <vt:lpstr>2 News from the CIPM / 108 / 2019</vt:lpstr>
      <vt:lpstr>2 News from the CIPM / 108 / 2019</vt:lpstr>
      <vt:lpstr>2 News from the CIPM / 108 / 2019</vt:lpstr>
      <vt:lpstr>2 News from the CIPM / 108 / 2019</vt:lpstr>
      <vt:lpstr>2 News from the CIPM / 108 / 2019</vt:lpstr>
      <vt:lpstr>2 News from the CIPM : Draft Resolutions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Beatrice Rodiek</dc:creator>
  <cp:lastModifiedBy>Beatrice Rodiek</cp:lastModifiedBy>
  <cp:revision>5</cp:revision>
  <dcterms:created xsi:type="dcterms:W3CDTF">2021-09-24T13:37:34Z</dcterms:created>
  <dcterms:modified xsi:type="dcterms:W3CDTF">2021-09-24T14:07:55Z</dcterms:modified>
</cp:coreProperties>
</file>