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1"/>
  </p:notesMasterIdLst>
  <p:sldIdLst>
    <p:sldId id="256" r:id="rId2"/>
    <p:sldId id="359" r:id="rId3"/>
    <p:sldId id="393" r:id="rId4"/>
    <p:sldId id="366" r:id="rId5"/>
    <p:sldId id="344" r:id="rId6"/>
    <p:sldId id="454" r:id="rId7"/>
    <p:sldId id="392" r:id="rId8"/>
    <p:sldId id="420" r:id="rId9"/>
    <p:sldId id="439" r:id="rId10"/>
    <p:sldId id="419" r:id="rId11"/>
    <p:sldId id="440" r:id="rId12"/>
    <p:sldId id="396" r:id="rId13"/>
    <p:sldId id="452" r:id="rId14"/>
    <p:sldId id="456" r:id="rId15"/>
    <p:sldId id="421" r:id="rId16"/>
    <p:sldId id="348" r:id="rId17"/>
    <p:sldId id="457" r:id="rId18"/>
    <p:sldId id="458" r:id="rId19"/>
    <p:sldId id="35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gung" initials="A" lastIdx="1" clrIdx="0">
    <p:extLst>
      <p:ext uri="{19B8F6BF-5375-455C-9EA6-DF929625EA0E}">
        <p15:presenceInfo xmlns:p15="http://schemas.microsoft.com/office/powerpoint/2012/main" userId="Ag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41E60E"/>
    <a:srgbClr val="B8B8B8"/>
    <a:srgbClr val="92D050"/>
    <a:srgbClr val="F4F9F1"/>
    <a:srgbClr val="FFFF99"/>
    <a:srgbClr val="0000CC"/>
    <a:srgbClr val="A90B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7335" autoAdjust="0"/>
  </p:normalViewPr>
  <p:slideViewPr>
    <p:cSldViewPr snapToGrid="0">
      <p:cViewPr varScale="1">
        <p:scale>
          <a:sx n="101" d="100"/>
          <a:sy n="101" d="100"/>
        </p:scale>
        <p:origin x="858" y="102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7543F-861C-4746-8F51-6DDE14B7980C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EB5AF-454E-4683-B89B-A3D349E6E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17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055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2492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880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1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149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4567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762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7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925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46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NI 9401 C series module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 DIO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5V/ TTL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70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333333"/>
                </a:solidFill>
                <a:effectLst/>
                <a:latin typeface="Helvetica Neue"/>
              </a:rPr>
              <a:t>When used with an FPGA target SCTL executes all functions inside within one tick of the FPGA clock that have been selected.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="0" i="0" baseline="0" dirty="0">
                <a:solidFill>
                  <a:srgbClr val="333333"/>
                </a:solidFill>
                <a:effectLst/>
                <a:latin typeface="Helvetica Neue"/>
              </a:rPr>
              <a:t>Limitation of SCTL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i="0" baseline="0" dirty="0">
                <a:solidFill>
                  <a:srgbClr val="333333"/>
                </a:solidFill>
                <a:effectLst/>
                <a:latin typeface="Helvetica Neue"/>
              </a:rPr>
              <a:t>Some function can not be implemented, e.g. while loop, divide function, etc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GB" b="0" i="0" baseline="0" dirty="0">
                <a:solidFill>
                  <a:srgbClr val="333333"/>
                </a:solidFill>
                <a:effectLst/>
                <a:latin typeface="Helvetica Neue"/>
              </a:rPr>
              <a:t>higher clock = fewer function available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891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47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ym typeface="Symbol" panose="05050102010706020507" pitchFamily="18" charset="2"/>
              </a:rPr>
              <a:t>Dead-time used to prevent spurious after-pulse from the PMT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aseline="0" dirty="0">
                <a:sym typeface="Symbol" panose="05050102010706020507" pitchFamily="18" charset="2"/>
              </a:rPr>
              <a:t>Extendable dead-type provide a cleaner result and simpler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651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EB5AF-454E-4683-B89B-A3D349E6E9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7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90F0-1FEB-4091-9119-293C338813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C67D-EACB-4D78-8A2D-2E51D51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1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90F0-1FEB-4091-9119-293C338813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C67D-EACB-4D78-8A2D-2E51D51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5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90F0-1FEB-4091-9119-293C338813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C67D-EACB-4D78-8A2D-2E51D51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90F0-1FEB-4091-9119-293C338813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C67D-EACB-4D78-8A2D-2E51D51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82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90F0-1FEB-4091-9119-293C338813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C67D-EACB-4D78-8A2D-2E51D51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3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90F0-1FEB-4091-9119-293C338813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C67D-EACB-4D78-8A2D-2E51D51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698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90F0-1FEB-4091-9119-293C338813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C67D-EACB-4D78-8A2D-2E51D51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7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90F0-1FEB-4091-9119-293C338813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C67D-EACB-4D78-8A2D-2E51D51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3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90F0-1FEB-4091-9119-293C338813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C67D-EACB-4D78-8A2D-2E51D51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3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90F0-1FEB-4091-9119-293C338813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C67D-EACB-4D78-8A2D-2E51D51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4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690F0-1FEB-4091-9119-293C338813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FC67D-EACB-4D78-8A2D-2E51D51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8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690F0-1FEB-4091-9119-293C33881335}" type="datetimeFigureOut">
              <a:rPr lang="en-US" smtClean="0"/>
              <a:t>7/11/2022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FC67D-EACB-4D78-8A2D-2E51D5151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45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386" y="2249478"/>
            <a:ext cx="82175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Development of FPGA-based electronic modules for digital counting system at KRISS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834390" y="3203585"/>
            <a:ext cx="109093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4390" y="3509634"/>
            <a:ext cx="10105492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dirty="0" err="1"/>
              <a:t>Kyoung</a:t>
            </a:r>
            <a:r>
              <a:rPr lang="en-US" sz="1600" dirty="0"/>
              <a:t> </a:t>
            </a:r>
            <a:r>
              <a:rPr lang="en-US" sz="1600" dirty="0" err="1"/>
              <a:t>Beom</a:t>
            </a:r>
            <a:r>
              <a:rPr lang="en-US" sz="1600" dirty="0"/>
              <a:t> Lee, Agung Agusbudiman</a:t>
            </a:r>
          </a:p>
          <a:p>
            <a:pPr algn="ctr">
              <a:lnSpc>
                <a:spcPct val="150000"/>
              </a:lnSpc>
            </a:pPr>
            <a:r>
              <a:rPr lang="en-US" sz="1600" dirty="0"/>
              <a:t>Korea Research Institute of Standards and Science</a:t>
            </a:r>
          </a:p>
          <a:p>
            <a:pPr algn="ctr">
              <a:lnSpc>
                <a:spcPct val="150000"/>
              </a:lnSpc>
            </a:pPr>
            <a:r>
              <a:rPr lang="en-US" sz="1600" dirty="0"/>
              <a:t>Daejeon, Republic of Korea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119336"/>
            <a:ext cx="1219200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>
                <a:solidFill>
                  <a:schemeClr val="tx1"/>
                </a:solidFill>
                <a:latin typeface="+mj-lt"/>
              </a:rPr>
              <a:t>BIPM Workshop on Digital Electronics for the RMO SIRTIs</a:t>
            </a:r>
            <a:br>
              <a:rPr lang="en-US" sz="1400" dirty="0">
                <a:solidFill>
                  <a:schemeClr val="tx1"/>
                </a:solidFill>
                <a:latin typeface="+mj-lt"/>
              </a:rPr>
            </a:br>
            <a:r>
              <a:rPr lang="en-US" sz="1400" dirty="0">
                <a:solidFill>
                  <a:schemeClr val="tx1"/>
                </a:solidFill>
                <a:latin typeface="+mj-lt"/>
              </a:rPr>
              <a:t>8</a:t>
            </a:r>
            <a:r>
              <a:rPr lang="en-US" sz="1400" baseline="30000" dirty="0">
                <a:solidFill>
                  <a:schemeClr val="tx1"/>
                </a:solidFill>
                <a:latin typeface="+mj-lt"/>
              </a:rPr>
              <a:t>th</a:t>
            </a:r>
            <a:r>
              <a:rPr lang="en-US" sz="1400" dirty="0">
                <a:solidFill>
                  <a:schemeClr val="tx1"/>
                </a:solidFill>
                <a:latin typeface="+mj-lt"/>
              </a:rPr>
              <a:t> June 2022</a:t>
            </a:r>
          </a:p>
        </p:txBody>
      </p:sp>
      <p:pic>
        <p:nvPicPr>
          <p:cNvPr id="1026" name="Picture 2" descr="한국표준과학연구원 &gt; 디자인 자료실 - KMUG 케이머그">
            <a:extLst>
              <a:ext uri="{FF2B5EF4-FFF2-40B4-BE49-F238E27FC236}">
                <a16:creationId xmlns:a16="http://schemas.microsoft.com/office/drawing/2014/main" id="{6074C0B4-0E5D-B717-6CF3-875132EBA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31" y="168040"/>
            <a:ext cx="3070509" cy="4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8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0829" y="741709"/>
            <a:ext cx="2253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Extendable dead-time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059A0B-5BB4-48E0-A8F8-6A48D83DA8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847" y="1378456"/>
            <a:ext cx="7776972" cy="47160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BF79F1E-2115-4EA6-9778-209C57E18AD1}"/>
              </a:ext>
            </a:extLst>
          </p:cNvPr>
          <p:cNvGrpSpPr/>
          <p:nvPr/>
        </p:nvGrpSpPr>
        <p:grpSpPr>
          <a:xfrm>
            <a:off x="194596" y="1248231"/>
            <a:ext cx="3619893" cy="4458878"/>
            <a:chOff x="194596" y="1248231"/>
            <a:chExt cx="3619893" cy="4458878"/>
          </a:xfrm>
        </p:grpSpPr>
        <p:sp>
          <p:nvSpPr>
            <p:cNvPr id="8" name="Rounded Rectangle 7"/>
            <p:cNvSpPr/>
            <p:nvPr/>
          </p:nvSpPr>
          <p:spPr>
            <a:xfrm>
              <a:off x="194596" y="1248231"/>
              <a:ext cx="3619893" cy="4458878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68186" y="1977259"/>
              <a:ext cx="3272711" cy="3000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Adjustable base dead-time </a:t>
              </a:r>
            </a:p>
            <a:p>
              <a:pPr marL="742950" lvl="1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Base dead-time 20 </a:t>
              </a:r>
              <a:r>
                <a:rPr lang="en-US" dirty="0">
                  <a:sym typeface="Symbol" panose="05050102010706020507" pitchFamily="18" charset="2"/>
                </a:rPr>
                <a:t>s</a:t>
              </a:r>
              <a:endParaRPr lang="en-US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Extending-type dead-time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Triggering based on Common Dead-Time (CDT)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dirty="0"/>
                <a:t>Resolving time: 37.5 ns</a:t>
              </a:r>
            </a:p>
            <a:p>
              <a:pPr>
                <a:lnSpc>
                  <a:spcPct val="150000"/>
                </a:lnSpc>
              </a:pP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38D4E6D-2DF6-4D40-8856-1FE4C2146894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D15E11-DF1A-443B-8499-125ABA1201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8D2E1D-E434-40D0-BC93-28177822816D}"/>
              </a:ext>
            </a:extLst>
          </p:cNvPr>
          <p:cNvSpPr txBox="1"/>
          <p:nvPr/>
        </p:nvSpPr>
        <p:spPr>
          <a:xfrm>
            <a:off x="2198861" y="33126"/>
            <a:ext cx="69915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Dead-time</a:t>
            </a:r>
          </a:p>
        </p:txBody>
      </p:sp>
    </p:spTree>
    <p:extLst>
      <p:ext uri="{BB962C8B-B14F-4D97-AF65-F5344CB8AC3E}">
        <p14:creationId xmlns:p14="http://schemas.microsoft.com/office/powerpoint/2010/main" val="708528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450" y="611484"/>
            <a:ext cx="4203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FPGA dead-time (DT) module and counters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8D4E6D-2DF6-4D40-8856-1FE4C2146894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D15E11-DF1A-443B-8499-125ABA120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8E2027-114D-4132-9CE5-5E4EAE1EAB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7"/>
          <a:stretch/>
        </p:blipFill>
        <p:spPr>
          <a:xfrm>
            <a:off x="380552" y="1236816"/>
            <a:ext cx="3051924" cy="4957712"/>
          </a:xfrm>
          <a:prstGeom prst="rect">
            <a:avLst/>
          </a:prstGeom>
          <a:ln w="19050">
            <a:noFill/>
          </a:ln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98D2267-03DD-4ECA-B37F-3D7474D5E6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3" t="-24" r="731" b="-503"/>
          <a:stretch/>
        </p:blipFill>
        <p:spPr>
          <a:xfrm>
            <a:off x="4173284" y="1276253"/>
            <a:ext cx="3038474" cy="487883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00D50D5-5F7E-4C25-9BC5-EED8F809E1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4938"/>
          <a:stretch/>
        </p:blipFill>
        <p:spPr>
          <a:xfrm>
            <a:off x="7969139" y="3726626"/>
            <a:ext cx="3353757" cy="214648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C97A997A-D8B5-475B-A990-5A34882EB05C}"/>
              </a:ext>
            </a:extLst>
          </p:cNvPr>
          <p:cNvSpPr txBox="1"/>
          <p:nvPr/>
        </p:nvSpPr>
        <p:spPr>
          <a:xfrm>
            <a:off x="4103230" y="1033711"/>
            <a:ext cx="29464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Other event detected within DT range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C022D7E-95D5-4676-9BE6-13583C88BBCA}"/>
              </a:ext>
            </a:extLst>
          </p:cNvPr>
          <p:cNvSpPr txBox="1"/>
          <p:nvPr/>
        </p:nvSpPr>
        <p:spPr>
          <a:xfrm>
            <a:off x="180490" y="1002934"/>
            <a:ext cx="3599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1</a:t>
            </a:r>
            <a:r>
              <a:rPr lang="en-GB" sz="1600" baseline="30000" dirty="0"/>
              <a:t>st</a:t>
            </a:r>
            <a:r>
              <a:rPr lang="en-GB" sz="1600" dirty="0"/>
              <a:t> event trigger DT counter and counters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61EF674-816F-4F72-B056-5AB58E682F90}"/>
              </a:ext>
            </a:extLst>
          </p:cNvPr>
          <p:cNvGrpSpPr/>
          <p:nvPr/>
        </p:nvGrpSpPr>
        <p:grpSpPr>
          <a:xfrm>
            <a:off x="7790486" y="1111041"/>
            <a:ext cx="3353764" cy="1805759"/>
            <a:chOff x="7944312" y="1611548"/>
            <a:chExt cx="2747642" cy="172920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92AD7DD-E816-4A4D-9E2B-8638A81373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8089" t="26590" r="26574" b="52083"/>
            <a:stretch/>
          </p:blipFill>
          <p:spPr>
            <a:xfrm>
              <a:off x="7944312" y="1611548"/>
              <a:ext cx="2747642" cy="1729201"/>
            </a:xfrm>
            <a:prstGeom prst="rect">
              <a:avLst/>
            </a:prstGeom>
          </p:spPr>
        </p:pic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48227FD-39B9-4FFF-B4D9-53E53A7D5A24}"/>
                </a:ext>
              </a:extLst>
            </p:cNvPr>
            <p:cNvSpPr/>
            <p:nvPr/>
          </p:nvSpPr>
          <p:spPr>
            <a:xfrm>
              <a:off x="8451397" y="2403277"/>
              <a:ext cx="251302" cy="31410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59E2E912-A045-4207-B499-E143789E120A}"/>
              </a:ext>
            </a:extLst>
          </p:cNvPr>
          <p:cNvSpPr txBox="1"/>
          <p:nvPr/>
        </p:nvSpPr>
        <p:spPr>
          <a:xfrm>
            <a:off x="8052224" y="3159908"/>
            <a:ext cx="2172198" cy="3385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dirty="0"/>
              <a:t>Compared with base DT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F8E61685-697B-46FF-9CBB-0B5506AC2263}"/>
              </a:ext>
            </a:extLst>
          </p:cNvPr>
          <p:cNvCxnSpPr>
            <a:cxnSpLocks/>
            <a:stCxn id="61" idx="4"/>
          </p:cNvCxnSpPr>
          <p:nvPr/>
        </p:nvCxnSpPr>
        <p:spPr>
          <a:xfrm>
            <a:off x="8562803" y="2265831"/>
            <a:ext cx="0" cy="85113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2EB9A6DA-A081-40CF-87B5-BC174B911901}"/>
              </a:ext>
            </a:extLst>
          </p:cNvPr>
          <p:cNvSpPr/>
          <p:nvPr/>
        </p:nvSpPr>
        <p:spPr>
          <a:xfrm>
            <a:off x="8409433" y="4762385"/>
            <a:ext cx="363663" cy="3636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296B34EC-BB77-4881-93C8-E9EC8BEF6052}"/>
              </a:ext>
            </a:extLst>
          </p:cNvPr>
          <p:cNvSpPr/>
          <p:nvPr/>
        </p:nvSpPr>
        <p:spPr>
          <a:xfrm>
            <a:off x="10076121" y="4933950"/>
            <a:ext cx="296603" cy="2896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D069B46-852E-4B52-B5C7-00F755DF65EC}"/>
              </a:ext>
            </a:extLst>
          </p:cNvPr>
          <p:cNvCxnSpPr>
            <a:cxnSpLocks/>
            <a:stCxn id="70" idx="0"/>
          </p:cNvCxnSpPr>
          <p:nvPr/>
        </p:nvCxnSpPr>
        <p:spPr>
          <a:xfrm flipV="1">
            <a:off x="8591265" y="3498462"/>
            <a:ext cx="35909" cy="126392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80FACB9-170E-4E12-BC0E-715F2C38DE5E}"/>
              </a:ext>
            </a:extLst>
          </p:cNvPr>
          <p:cNvCxnSpPr>
            <a:cxnSpLocks/>
          </p:cNvCxnSpPr>
          <p:nvPr/>
        </p:nvCxnSpPr>
        <p:spPr>
          <a:xfrm flipV="1">
            <a:off x="241300" y="6355258"/>
            <a:ext cx="9983122" cy="16967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19C0037-6947-4124-9EBF-903424A7F16A}"/>
              </a:ext>
            </a:extLst>
          </p:cNvPr>
          <p:cNvCxnSpPr>
            <a:cxnSpLocks/>
            <a:stCxn id="71" idx="4"/>
          </p:cNvCxnSpPr>
          <p:nvPr/>
        </p:nvCxnSpPr>
        <p:spPr>
          <a:xfrm flipH="1">
            <a:off x="10224422" y="5223560"/>
            <a:ext cx="1" cy="1131698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290BC207-9D81-41EF-8F84-5EDB1DDE1889}"/>
              </a:ext>
            </a:extLst>
          </p:cNvPr>
          <p:cNvCxnSpPr>
            <a:cxnSpLocks/>
          </p:cNvCxnSpPr>
          <p:nvPr/>
        </p:nvCxnSpPr>
        <p:spPr>
          <a:xfrm>
            <a:off x="241300" y="1924050"/>
            <a:ext cx="0" cy="4448175"/>
          </a:xfrm>
          <a:prstGeom prst="line">
            <a:avLst/>
          </a:prstGeom>
          <a:ln w="19050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F32FFA25-5B4E-495F-8A55-848200BA2FE7}"/>
              </a:ext>
            </a:extLst>
          </p:cNvPr>
          <p:cNvCxnSpPr/>
          <p:nvPr/>
        </p:nvCxnSpPr>
        <p:spPr>
          <a:xfrm>
            <a:off x="235450" y="1914627"/>
            <a:ext cx="1339850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78D2E1D-E434-40D0-BC93-28177822816D}"/>
              </a:ext>
            </a:extLst>
          </p:cNvPr>
          <p:cNvSpPr txBox="1"/>
          <p:nvPr/>
        </p:nvSpPr>
        <p:spPr>
          <a:xfrm>
            <a:off x="2198861" y="33126"/>
            <a:ext cx="69915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FPGA VI</a:t>
            </a:r>
          </a:p>
        </p:txBody>
      </p:sp>
    </p:spTree>
    <p:extLst>
      <p:ext uri="{BB962C8B-B14F-4D97-AF65-F5344CB8AC3E}">
        <p14:creationId xmlns:p14="http://schemas.microsoft.com/office/powerpoint/2010/main" val="2708782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AE8541-D731-47D8-BAFA-84BE764082E0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EB5C21-A279-415B-B376-3B21845AE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8D2E1D-E434-40D0-BC93-28177822816D}"/>
              </a:ext>
            </a:extLst>
          </p:cNvPr>
          <p:cNvSpPr txBox="1"/>
          <p:nvPr/>
        </p:nvSpPr>
        <p:spPr>
          <a:xfrm>
            <a:off x="2198861" y="33126"/>
            <a:ext cx="69915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RT vi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81344-6591-44B0-8462-53F036F45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2" y="980816"/>
            <a:ext cx="8796671" cy="3164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CE5673-E5DD-4701-A07B-A648C1B62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9470" y="3889556"/>
            <a:ext cx="5279789" cy="247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31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3AE8541-D731-47D8-BAFA-84BE764082E0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EB5C21-A279-415B-B376-3B21845AE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E93AD9-7AA3-4EF4-9101-656717143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485" y="1979230"/>
            <a:ext cx="6485094" cy="40890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1300" y="1590848"/>
            <a:ext cx="236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Front Panel of the RT vi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80120" y="1590848"/>
            <a:ext cx="321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Typical output file from the DAQ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5B7EE2-054B-4769-9FA6-4AB0D57D5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829" y="2005899"/>
            <a:ext cx="5236318" cy="404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520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2116BDD9-51AE-4D16-BC8B-4804485E0165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341B54D6-8C75-4A46-934F-79F3442F14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565611E-1A5E-408A-B5A2-17FFE5834E29}"/>
              </a:ext>
            </a:extLst>
          </p:cNvPr>
          <p:cNvSpPr txBox="1"/>
          <p:nvPr/>
        </p:nvSpPr>
        <p:spPr>
          <a:xfrm>
            <a:off x="194596" y="650607"/>
            <a:ext cx="4540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Validation</a:t>
            </a:r>
            <a:endParaRPr lang="ko-KR" altLang="en-US" b="1" u="sng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580" y="2211154"/>
            <a:ext cx="7959220" cy="34371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300" y="1066027"/>
            <a:ext cx="1163647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Comparison between MAC3 and FPGA-based system: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Output count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Activity measurement of </a:t>
            </a:r>
            <a:r>
              <a:rPr lang="en-US" sz="1600" baseline="30000" dirty="0"/>
              <a:t>3</a:t>
            </a:r>
            <a:r>
              <a:rPr lang="en-US" sz="1600" dirty="0"/>
              <a:t>H and </a:t>
            </a:r>
            <a:r>
              <a:rPr lang="en-US" sz="1600" baseline="30000" dirty="0"/>
              <a:t>14</a:t>
            </a:r>
            <a:r>
              <a:rPr lang="en-US" sz="1600" dirty="0"/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DCD263-36E7-4827-8465-19D35B29810A}"/>
              </a:ext>
            </a:extLst>
          </p:cNvPr>
          <p:cNvSpPr txBox="1"/>
          <p:nvPr/>
        </p:nvSpPr>
        <p:spPr>
          <a:xfrm>
            <a:off x="0" y="6457186"/>
            <a:ext cx="11741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[2] Agusbudiman, A., et al, 2022. Development of FPGA-based coincidence module for TDCR counting system. </a:t>
            </a:r>
            <a:r>
              <a:rPr lang="en-US" sz="1200" i="1" dirty="0" err="1"/>
              <a:t>Radiat</a:t>
            </a:r>
            <a:r>
              <a:rPr lang="en-US" sz="1200" i="1" dirty="0"/>
              <a:t>. Phys. Chem. https://doi.org/10.1016/j.radphyschem.2022.110377</a:t>
            </a:r>
            <a:endParaRPr lang="en-US" sz="1200" i="1" baseline="300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78FC8F-ED8B-47D8-8A68-741174A97A06}"/>
              </a:ext>
            </a:extLst>
          </p:cNvPr>
          <p:cNvCxnSpPr/>
          <p:nvPr/>
        </p:nvCxnSpPr>
        <p:spPr>
          <a:xfrm>
            <a:off x="194596" y="6332993"/>
            <a:ext cx="1162923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DE4212F-534C-449A-A7A3-7B2411D3CCAD}"/>
              </a:ext>
            </a:extLst>
          </p:cNvPr>
          <p:cNvSpPr txBox="1"/>
          <p:nvPr/>
        </p:nvSpPr>
        <p:spPr>
          <a:xfrm>
            <a:off x="1850903" y="5713658"/>
            <a:ext cx="8188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Schematic diagram of TDCR system used to evaluate the performance of FPGA-based coincidence module. </a:t>
            </a:r>
            <a:r>
              <a:rPr lang="en-US" sz="1400" baseline="30000" dirty="0"/>
              <a:t>[2]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845D9A-50F0-468A-A260-26D55FA26FAB}"/>
              </a:ext>
            </a:extLst>
          </p:cNvPr>
          <p:cNvSpPr txBox="1"/>
          <p:nvPr/>
        </p:nvSpPr>
        <p:spPr>
          <a:xfrm>
            <a:off x="2198861" y="61701"/>
            <a:ext cx="69915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Preliminary Test</a:t>
            </a:r>
          </a:p>
        </p:txBody>
      </p:sp>
    </p:spTree>
    <p:extLst>
      <p:ext uri="{BB962C8B-B14F-4D97-AF65-F5344CB8AC3E}">
        <p14:creationId xmlns:p14="http://schemas.microsoft.com/office/powerpoint/2010/main" val="111162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488" y="633801"/>
            <a:ext cx="4909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u="sng" dirty="0"/>
              <a:t>Count distribution comparison between MAC3 and FPGA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AE8541-D731-47D8-BAFA-84BE764082E0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5EB5C21-A279-415B-B376-3B21845AEC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pic>
        <p:nvPicPr>
          <p:cNvPr id="19" name="Picture 18" descr="Chart, histogram&#10;&#10;Description automatically generate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35" b="50471"/>
          <a:stretch/>
        </p:blipFill>
        <p:spPr>
          <a:xfrm>
            <a:off x="-2" y="3910955"/>
            <a:ext cx="3381377" cy="2803734"/>
          </a:xfrm>
          <a:prstGeom prst="rect">
            <a:avLst/>
          </a:prstGeom>
        </p:spPr>
      </p:pic>
      <p:pic>
        <p:nvPicPr>
          <p:cNvPr id="8" name="Picture 7" descr="Chart, histogram&#10;&#10;Description automatically generate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39" r="67664"/>
          <a:stretch/>
        </p:blipFill>
        <p:spPr>
          <a:xfrm>
            <a:off x="0" y="1111041"/>
            <a:ext cx="3409950" cy="279991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812043"/>
              </p:ext>
            </p:extLst>
          </p:nvPr>
        </p:nvGraphicFramePr>
        <p:xfrm>
          <a:off x="9983475" y="1524635"/>
          <a:ext cx="1962145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</a:t>
                      </a:r>
                      <a:r>
                        <a:rPr lang="en-US" sz="1600" baseline="-2500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MAC3-FPGA 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(%)</a:t>
                      </a:r>
                      <a:endParaRPr lang="en-US" sz="1600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564">
                <a:tc>
                  <a:txBody>
                    <a:bodyPr/>
                    <a:lstStyle/>
                    <a:p>
                      <a:r>
                        <a:rPr lang="en-US" sz="1400" dirty="0"/>
                        <a:t>AB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0.18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r>
                        <a:rPr lang="en-US" sz="1400" dirty="0"/>
                        <a:t>BC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0.13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889">
                <a:tc>
                  <a:txBody>
                    <a:bodyPr/>
                    <a:lstStyle/>
                    <a:p>
                      <a:r>
                        <a:rPr lang="en-US" sz="1400" dirty="0"/>
                        <a:t>CA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/>
                        <a:t>0.21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4" name="Picture 13" descr="Chart, histogram&#10;&#10;Description automatically generate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7" t="50539" r="33612"/>
          <a:stretch/>
        </p:blipFill>
        <p:spPr>
          <a:xfrm>
            <a:off x="3067050" y="1084569"/>
            <a:ext cx="3590925" cy="2799914"/>
          </a:xfrm>
          <a:prstGeom prst="rect">
            <a:avLst/>
          </a:prstGeom>
        </p:spPr>
      </p:pic>
      <p:pic>
        <p:nvPicPr>
          <p:cNvPr id="15" name="Picture 14" descr="Chart, histogram&#10;&#10;Description automatically generate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62" t="50539"/>
          <a:stretch/>
        </p:blipFill>
        <p:spPr>
          <a:xfrm>
            <a:off x="6471281" y="1084569"/>
            <a:ext cx="3420752" cy="2799914"/>
          </a:xfrm>
          <a:prstGeom prst="rect">
            <a:avLst/>
          </a:prstGeom>
        </p:spPr>
      </p:pic>
      <p:pic>
        <p:nvPicPr>
          <p:cNvPr id="16" name="Picture 15" descr="Chart, histogram&#10;&#10;Description automatically generate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6" r="33431" b="50471"/>
          <a:stretch/>
        </p:blipFill>
        <p:spPr>
          <a:xfrm>
            <a:off x="3140390" y="3910955"/>
            <a:ext cx="3600451" cy="2803734"/>
          </a:xfrm>
          <a:prstGeom prst="rect">
            <a:avLst/>
          </a:prstGeom>
        </p:spPr>
      </p:pic>
      <p:pic>
        <p:nvPicPr>
          <p:cNvPr id="17" name="Picture 16" descr="Chart, histogram&#10;&#10;Description automatically generated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0" b="50471"/>
          <a:stretch/>
        </p:blipFill>
        <p:spPr>
          <a:xfrm>
            <a:off x="6442707" y="3910955"/>
            <a:ext cx="3477900" cy="28037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4B0795F-2859-B150-1BB6-61AA8698F27C}"/>
              </a:ext>
            </a:extLst>
          </p:cNvPr>
          <p:cNvSpPr txBox="1"/>
          <p:nvPr/>
        </p:nvSpPr>
        <p:spPr>
          <a:xfrm>
            <a:off x="2198861" y="33126"/>
            <a:ext cx="69915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2017565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F3D38D-B1A0-4308-81B4-90FA0718A609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9C5F3D-5DA7-400C-B162-0643E7FEDF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0AE3DE6-363C-733B-ECD8-A82D10AD3264}"/>
              </a:ext>
            </a:extLst>
          </p:cNvPr>
          <p:cNvSpPr txBox="1"/>
          <p:nvPr/>
        </p:nvSpPr>
        <p:spPr>
          <a:xfrm>
            <a:off x="2198861" y="33126"/>
            <a:ext cx="69915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Preliminary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BB0A4A-150B-4DCA-849B-86A879206389}"/>
              </a:ext>
            </a:extLst>
          </p:cNvPr>
          <p:cNvSpPr txBox="1"/>
          <p:nvPr/>
        </p:nvSpPr>
        <p:spPr>
          <a:xfrm>
            <a:off x="81314" y="673114"/>
            <a:ext cx="6538072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Preliminary result of the FPGA-based module</a:t>
            </a:r>
            <a:r>
              <a:rPr lang="en-US" baseline="30000" dirty="0"/>
              <a:t>[2]</a:t>
            </a:r>
            <a:r>
              <a:rPr lang="en-US" dirty="0"/>
              <a:t> :</a:t>
            </a:r>
            <a:endParaRPr lang="en-US" baseline="300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TDCR value comparison with base dead-time variation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Double efficiency comparison with different level of count rates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270EC-2C8A-4409-B83E-E8F5C1DFBD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911" y="2223068"/>
            <a:ext cx="5260340" cy="39618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741332-C214-49C1-9578-C49B42625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" y="2221260"/>
            <a:ext cx="5196083" cy="39463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97C8A2C-AA9D-437B-A08A-1EA51F493A03}"/>
              </a:ext>
            </a:extLst>
          </p:cNvPr>
          <p:cNvSpPr txBox="1"/>
          <p:nvPr/>
        </p:nvSpPr>
        <p:spPr>
          <a:xfrm>
            <a:off x="0" y="6457186"/>
            <a:ext cx="11741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[2] Agusbudiman, A., et al, 2022. Development of FPGA-based coincidence module for TDCR counting system. </a:t>
            </a:r>
            <a:r>
              <a:rPr lang="en-US" sz="1200" i="1" dirty="0" err="1"/>
              <a:t>Radiat</a:t>
            </a:r>
            <a:r>
              <a:rPr lang="en-US" sz="1200" i="1" dirty="0"/>
              <a:t>. Phys. Chem. https://doi.org/10.1016/j.radphyschem.2022.110377</a:t>
            </a:r>
            <a:endParaRPr lang="en-US" sz="1200" i="1" baseline="30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229F28E-984C-49E9-BB83-6BEED84061D1}"/>
              </a:ext>
            </a:extLst>
          </p:cNvPr>
          <p:cNvCxnSpPr/>
          <p:nvPr/>
        </p:nvCxnSpPr>
        <p:spPr>
          <a:xfrm>
            <a:off x="194596" y="6332993"/>
            <a:ext cx="1162923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0094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8473" y="720828"/>
            <a:ext cx="4593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Evaluation – measurement result of </a:t>
            </a:r>
            <a:r>
              <a:rPr lang="en-US" baseline="30000" dirty="0"/>
              <a:t>3</a:t>
            </a:r>
            <a:r>
              <a:rPr lang="en-US" dirty="0"/>
              <a:t>H and </a:t>
            </a:r>
            <a:r>
              <a:rPr lang="en-US" baseline="30000" dirty="0"/>
              <a:t>14</a:t>
            </a:r>
            <a:r>
              <a:rPr lang="en-US" dirty="0"/>
              <a:t>C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F3D38D-B1A0-4308-81B4-90FA0718A609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9C5F3D-5DA7-400C-B162-0643E7FEDF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736D68-9732-46EA-94F2-D65EB315B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2" y="1241266"/>
            <a:ext cx="3941199" cy="23647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FCFAAEB-A6F2-415C-A2BD-A7067D60ED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39" y="1241266"/>
            <a:ext cx="4193043" cy="25158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33910" y="2138103"/>
            <a:ext cx="3239838" cy="29674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preliminary evaluation results show a good agreement between the FPGA-based and the MAC3 system.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 For both  </a:t>
            </a:r>
            <a:r>
              <a:rPr lang="en-US" sz="1400" baseline="30000" dirty="0"/>
              <a:t>3</a:t>
            </a:r>
            <a:r>
              <a:rPr lang="en-US" sz="1400" dirty="0"/>
              <a:t>H and </a:t>
            </a:r>
            <a:r>
              <a:rPr lang="en-US" sz="1400" baseline="30000" dirty="0"/>
              <a:t>14</a:t>
            </a:r>
            <a:r>
              <a:rPr lang="en-US" sz="1400" dirty="0"/>
              <a:t>C cases, the discrepancies of activity result between the FPGA-based and the MAC3 system is around 0.20%, reflecting the difference obtained on the count rates comparison.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164303-B8BA-4422-9464-AE557BA316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2739" y="3757092"/>
            <a:ext cx="4107386" cy="30066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137516-AA74-46C9-8F9E-3BC7D56A8F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300" y="3663668"/>
            <a:ext cx="4016375" cy="30110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D1774C3-38CF-42C7-8855-A7367ADCDF98}"/>
              </a:ext>
            </a:extLst>
          </p:cNvPr>
          <p:cNvSpPr txBox="1"/>
          <p:nvPr/>
        </p:nvSpPr>
        <p:spPr>
          <a:xfrm>
            <a:off x="2198861" y="33126"/>
            <a:ext cx="69915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395089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DF3D38D-B1A0-4308-81B4-90FA0718A609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9C5F3D-5DA7-400C-B162-0643E7FEDF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8D2E1D-E434-40D0-BC93-28177822816D}"/>
              </a:ext>
            </a:extLst>
          </p:cNvPr>
          <p:cNvSpPr txBox="1"/>
          <p:nvPr/>
        </p:nvSpPr>
        <p:spPr>
          <a:xfrm>
            <a:off x="2198861" y="33126"/>
            <a:ext cx="69915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Application on SIRTI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b="6824"/>
          <a:stretch/>
        </p:blipFill>
        <p:spPr>
          <a:xfrm>
            <a:off x="351906" y="1331305"/>
            <a:ext cx="5438775" cy="396712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7644" y="1604843"/>
            <a:ext cx="2843037" cy="22718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12CC9C-1945-43A7-9F89-06016A6FF12C}"/>
              </a:ext>
            </a:extLst>
          </p:cNvPr>
          <p:cNvSpPr txBox="1"/>
          <p:nvPr/>
        </p:nvSpPr>
        <p:spPr>
          <a:xfrm>
            <a:off x="98725" y="6463218"/>
            <a:ext cx="11741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[3] </a:t>
            </a:r>
            <a:r>
              <a:rPr lang="en-US" sz="1200" i="1" dirty="0" err="1"/>
              <a:t>Michotte</a:t>
            </a:r>
            <a:r>
              <a:rPr lang="en-US" sz="1200" i="1" dirty="0"/>
              <a:t>, C., et al, 2013. The SIRTI: a new tool developed at the BIMP for comparing activity measurements of short-lived radionuclides world-wide. Rapport BIPM-2013/02. </a:t>
            </a:r>
            <a:endParaRPr lang="en-US" sz="1200" i="1" baseline="30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9BDCCE6-F7E5-4986-8947-A9635F4A46F6}"/>
              </a:ext>
            </a:extLst>
          </p:cNvPr>
          <p:cNvCxnSpPr/>
          <p:nvPr/>
        </p:nvCxnSpPr>
        <p:spPr>
          <a:xfrm>
            <a:off x="194596" y="6332993"/>
            <a:ext cx="1162923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2E12EA-4039-47FF-AC9D-7468C2058AE5}"/>
              </a:ext>
            </a:extLst>
          </p:cNvPr>
          <p:cNvSpPr txBox="1"/>
          <p:nvPr/>
        </p:nvSpPr>
        <p:spPr>
          <a:xfrm>
            <a:off x="2067112" y="5298429"/>
            <a:ext cx="2542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Block diagram of the SIRTI. </a:t>
            </a:r>
            <a:r>
              <a:rPr lang="en-US" sz="1400" baseline="30000" dirty="0"/>
              <a:t>[3]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95DBEE-A0E0-4ED8-BD40-BFE460A4FA9A}"/>
              </a:ext>
            </a:extLst>
          </p:cNvPr>
          <p:cNvSpPr txBox="1"/>
          <p:nvPr/>
        </p:nvSpPr>
        <p:spPr>
          <a:xfrm>
            <a:off x="6097879" y="1963279"/>
            <a:ext cx="5847741" cy="13515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/>
              <a:t>The development of FPGA-based electronic modules for the TDCR system above does not use any digitizer; therefore, this technique can only be applied to the SIRTI to replace the functionality of the  MTR2 and NIM scalers module. </a:t>
            </a:r>
          </a:p>
        </p:txBody>
      </p:sp>
    </p:spTree>
    <p:extLst>
      <p:ext uri="{BB962C8B-B14F-4D97-AF65-F5344CB8AC3E}">
        <p14:creationId xmlns:p14="http://schemas.microsoft.com/office/powerpoint/2010/main" val="1119863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300" y="558800"/>
            <a:ext cx="115214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1300" y="6241143"/>
            <a:ext cx="1152144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51411" y="2967335"/>
            <a:ext cx="3089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751673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3D80A68-2899-40C4-B0A8-F160F56A306A}"/>
              </a:ext>
            </a:extLst>
          </p:cNvPr>
          <p:cNvGrpSpPr/>
          <p:nvPr/>
        </p:nvGrpSpPr>
        <p:grpSpPr>
          <a:xfrm>
            <a:off x="8211900" y="1859302"/>
            <a:ext cx="3463052" cy="1672092"/>
            <a:chOff x="8211900" y="1859302"/>
            <a:chExt cx="3463052" cy="1672092"/>
          </a:xfrm>
        </p:grpSpPr>
        <p:sp>
          <p:nvSpPr>
            <p:cNvPr id="59" name="Right Arrow Callout 4">
              <a:extLst>
                <a:ext uri="{FF2B5EF4-FFF2-40B4-BE49-F238E27FC236}">
                  <a16:creationId xmlns:a16="http://schemas.microsoft.com/office/drawing/2014/main" id="{99A2AAED-ECB8-4894-815A-575106F4337A}"/>
                </a:ext>
              </a:extLst>
            </p:cNvPr>
            <p:cNvSpPr/>
            <p:nvPr/>
          </p:nvSpPr>
          <p:spPr>
            <a:xfrm>
              <a:off x="8211900" y="1888148"/>
              <a:ext cx="3032205" cy="1602140"/>
            </a:xfrm>
            <a:prstGeom prst="rightArrowCallout">
              <a:avLst>
                <a:gd name="adj1" fmla="val 30293"/>
                <a:gd name="adj2" fmla="val 25630"/>
                <a:gd name="adj3" fmla="val 24276"/>
                <a:gd name="adj4" fmla="val 70595"/>
              </a:avLst>
            </a:prstGeom>
            <a:solidFill>
              <a:schemeClr val="bg1"/>
            </a:solidFill>
            <a:ln w="63500">
              <a:solidFill>
                <a:srgbClr val="92D050"/>
              </a:solidFill>
            </a:ln>
            <a:effectLst>
              <a:outerShdw blurRad="25400" dist="25400" algn="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pic>
          <p:nvPicPr>
            <p:cNvPr id="29" name="Picture 28" descr="Icon&#10;&#10;Description automatically generated">
              <a:extLst>
                <a:ext uri="{FF2B5EF4-FFF2-40B4-BE49-F238E27FC236}">
                  <a16:creationId xmlns:a16="http://schemas.microsoft.com/office/drawing/2014/main" id="{79894758-94F2-41B4-8DDF-3A4C0A094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8759" y="2191774"/>
              <a:ext cx="969192" cy="969192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C10BB7E-0C98-4A07-9475-B710E484766E}"/>
                </a:ext>
              </a:extLst>
            </p:cNvPr>
            <p:cNvSpPr/>
            <p:nvPr/>
          </p:nvSpPr>
          <p:spPr>
            <a:xfrm>
              <a:off x="10409875" y="1859302"/>
              <a:ext cx="1265077" cy="167209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6D22B29-05CA-4D45-B95C-08D89ABFE0E8}"/>
                </a:ext>
              </a:extLst>
            </p:cNvPr>
            <p:cNvSpPr/>
            <p:nvPr/>
          </p:nvSpPr>
          <p:spPr>
            <a:xfrm>
              <a:off x="10318814" y="2377440"/>
              <a:ext cx="86299" cy="69644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292F8B0-DB42-4AA3-9B71-BC94428BD64B}"/>
                </a:ext>
              </a:extLst>
            </p:cNvPr>
            <p:cNvSpPr/>
            <p:nvPr/>
          </p:nvSpPr>
          <p:spPr>
            <a:xfrm>
              <a:off x="10386065" y="2377440"/>
              <a:ext cx="18000" cy="696446"/>
            </a:xfrm>
            <a:prstGeom prst="rect">
              <a:avLst/>
            </a:prstGeom>
            <a:solidFill>
              <a:srgbClr val="B8B8B8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5FF421F-DEF0-4EBF-BC53-0463FBBA680B}"/>
              </a:ext>
            </a:extLst>
          </p:cNvPr>
          <p:cNvSpPr txBox="1"/>
          <p:nvPr/>
        </p:nvSpPr>
        <p:spPr>
          <a:xfrm>
            <a:off x="194596" y="7591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ym typeface="Symbol" panose="05050102010706020507" pitchFamily="18" charset="2"/>
              </a:rPr>
              <a:t>Development of FPGA-based TDCR counting system</a:t>
            </a:r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32E5A4A-C7BD-4D4B-A760-04EBCADA33D7}"/>
              </a:ext>
            </a:extLst>
          </p:cNvPr>
          <p:cNvSpPr txBox="1"/>
          <p:nvPr/>
        </p:nvSpPr>
        <p:spPr>
          <a:xfrm>
            <a:off x="860819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BB8AAA9-1E1F-4B6B-8F4A-A942E002593E}"/>
              </a:ext>
            </a:extLst>
          </p:cNvPr>
          <p:cNvSpPr txBox="1"/>
          <p:nvPr/>
        </p:nvSpPr>
        <p:spPr>
          <a:xfrm>
            <a:off x="860819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B50367-42D2-477E-9E5C-34CE5DDA16C5}"/>
              </a:ext>
            </a:extLst>
          </p:cNvPr>
          <p:cNvSpPr txBox="1"/>
          <p:nvPr/>
        </p:nvSpPr>
        <p:spPr>
          <a:xfrm>
            <a:off x="6248400" y="3870389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290FC63-E16B-4820-A27B-20BB9F6C1509}"/>
              </a:ext>
            </a:extLst>
          </p:cNvPr>
          <p:cNvSpPr txBox="1"/>
          <p:nvPr/>
        </p:nvSpPr>
        <p:spPr>
          <a:xfrm>
            <a:off x="6248400" y="5168870"/>
            <a:ext cx="12028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rgbClr val="92D050"/>
                </a:solidFill>
                <a:cs typeface="Arial" pitchFamily="34" charset="0"/>
              </a:rPr>
              <a:t>4</a:t>
            </a:r>
            <a:endParaRPr lang="ko-KR" altLang="en-US" sz="5400" b="1" dirty="0">
              <a:solidFill>
                <a:srgbClr val="92D050"/>
              </a:solidFill>
              <a:cs typeface="Arial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2871DE6-9400-4CF3-BB14-E47ED1B083E9}"/>
              </a:ext>
            </a:extLst>
          </p:cNvPr>
          <p:cNvGrpSpPr/>
          <p:nvPr/>
        </p:nvGrpSpPr>
        <p:grpSpPr>
          <a:xfrm>
            <a:off x="2063718" y="4055055"/>
            <a:ext cx="3770918" cy="553998"/>
            <a:chOff x="2551705" y="4283314"/>
            <a:chExt cx="2152229" cy="553998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8F8D46A-9F58-4990-982D-B16ABA5953BE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Design and manufacture of optical chamber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67021D8-5F4D-4854-84DA-46299FD77D90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Optical Chamber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3003667-7CA5-4A68-9E10-B20D8185BBF2}"/>
              </a:ext>
            </a:extLst>
          </p:cNvPr>
          <p:cNvGrpSpPr/>
          <p:nvPr/>
        </p:nvGrpSpPr>
        <p:grpSpPr>
          <a:xfrm>
            <a:off x="7515638" y="4037108"/>
            <a:ext cx="3770918" cy="553998"/>
            <a:chOff x="2551705" y="4283314"/>
            <a:chExt cx="2152229" cy="553998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ACE45F1-A3D0-4685-BBA5-18D2E271B7C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Development of FPGA-based coincidence module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2909E3E-F4C8-479F-A2A5-998495BB9D73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DAQ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DCECA6B-586B-40B6-825C-04E144EDE363}"/>
              </a:ext>
            </a:extLst>
          </p:cNvPr>
          <p:cNvGrpSpPr/>
          <p:nvPr/>
        </p:nvGrpSpPr>
        <p:grpSpPr>
          <a:xfrm>
            <a:off x="2160114" y="5168869"/>
            <a:ext cx="3770918" cy="738664"/>
            <a:chOff x="2551705" y="4283314"/>
            <a:chExt cx="2152229" cy="73866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565611E-1A5E-408A-B5A2-17FFE5834E29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Development of voltage divider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PMT characterization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FD403D91-8F59-4226-BF1C-EC6B290130EB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Detector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17A6936-6AB7-4ED3-ACE8-E7E7447EE52D}"/>
              </a:ext>
            </a:extLst>
          </p:cNvPr>
          <p:cNvGrpSpPr/>
          <p:nvPr/>
        </p:nvGrpSpPr>
        <p:grpSpPr>
          <a:xfrm>
            <a:off x="7546272" y="5322757"/>
            <a:ext cx="3770918" cy="553998"/>
            <a:chOff x="2551705" y="4283314"/>
            <a:chExt cx="2152229" cy="55399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637A2B33-81D6-407F-AA8A-5B762186A995}"/>
                </a:ext>
              </a:extLst>
            </p:cNvPr>
            <p:cNvSpPr txBox="1"/>
            <p:nvPr/>
          </p:nvSpPr>
          <p:spPr>
            <a:xfrm>
              <a:off x="2551706" y="4560313"/>
              <a:ext cx="21522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Validation of measurement result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6AF98BF6-F3B5-4656-BC79-5C5131728AB8}"/>
                </a:ext>
              </a:extLst>
            </p:cNvPr>
            <p:cNvSpPr txBox="1"/>
            <p:nvPr/>
          </p:nvSpPr>
          <p:spPr>
            <a:xfrm>
              <a:off x="2551705" y="4283314"/>
              <a:ext cx="2133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Validation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0" name="Right Arrow Callout 5">
            <a:extLst>
              <a:ext uri="{FF2B5EF4-FFF2-40B4-BE49-F238E27FC236}">
                <a16:creationId xmlns:a16="http://schemas.microsoft.com/office/drawing/2014/main" id="{CEF79146-1CBD-4903-9E03-6F6087EA54DD}"/>
              </a:ext>
            </a:extLst>
          </p:cNvPr>
          <p:cNvSpPr/>
          <p:nvPr/>
        </p:nvSpPr>
        <p:spPr>
          <a:xfrm>
            <a:off x="5799592" y="1889474"/>
            <a:ext cx="3032205" cy="1602140"/>
          </a:xfrm>
          <a:prstGeom prst="rightArrowCallout">
            <a:avLst>
              <a:gd name="adj1" fmla="val 30293"/>
              <a:gd name="adj2" fmla="val 25630"/>
              <a:gd name="adj3" fmla="val 24276"/>
              <a:gd name="adj4" fmla="val 70272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254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1" name="Right Arrow Callout 6">
            <a:extLst>
              <a:ext uri="{FF2B5EF4-FFF2-40B4-BE49-F238E27FC236}">
                <a16:creationId xmlns:a16="http://schemas.microsoft.com/office/drawing/2014/main" id="{4DF5AE08-81E6-4171-BEE7-C435752DC951}"/>
              </a:ext>
            </a:extLst>
          </p:cNvPr>
          <p:cNvSpPr/>
          <p:nvPr/>
        </p:nvSpPr>
        <p:spPr>
          <a:xfrm>
            <a:off x="3387284" y="1889473"/>
            <a:ext cx="3032205" cy="1602140"/>
          </a:xfrm>
          <a:prstGeom prst="rightArrowCallout">
            <a:avLst>
              <a:gd name="adj1" fmla="val 30293"/>
              <a:gd name="adj2" fmla="val 25630"/>
              <a:gd name="adj3" fmla="val 24276"/>
              <a:gd name="adj4" fmla="val 71258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254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Right Arrow Callout 7">
            <a:extLst>
              <a:ext uri="{FF2B5EF4-FFF2-40B4-BE49-F238E27FC236}">
                <a16:creationId xmlns:a16="http://schemas.microsoft.com/office/drawing/2014/main" id="{5DBA560A-E910-415B-9E5D-064A0D72F5EA}"/>
              </a:ext>
            </a:extLst>
          </p:cNvPr>
          <p:cNvSpPr/>
          <p:nvPr/>
        </p:nvSpPr>
        <p:spPr>
          <a:xfrm>
            <a:off x="974977" y="1889472"/>
            <a:ext cx="3032205" cy="1602140"/>
          </a:xfrm>
          <a:prstGeom prst="rightArrowCallout">
            <a:avLst>
              <a:gd name="adj1" fmla="val 30293"/>
              <a:gd name="adj2" fmla="val 25630"/>
              <a:gd name="adj3" fmla="val 24276"/>
              <a:gd name="adj4" fmla="val 70927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25400" dist="254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B43510B0-F889-4F46-B82C-173AEB9603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38" r="3189" b="7656"/>
          <a:stretch/>
        </p:blipFill>
        <p:spPr>
          <a:xfrm>
            <a:off x="1298941" y="2252947"/>
            <a:ext cx="1529554" cy="8209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ADD2F3-98D2-454C-829B-4E259E026F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534" y="2136304"/>
            <a:ext cx="1088844" cy="1080133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E447D53A-D5EB-433A-968C-5B943DC6D7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377" y="2252947"/>
            <a:ext cx="1060425" cy="744057"/>
          </a:xfrm>
          <a:prstGeom prst="rect">
            <a:avLst/>
          </a:prstGeom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2116BDD9-51AE-4D16-BC8B-4804485E0165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341B54D6-8C75-4A46-934F-79F3442F14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78D2E1D-E434-40D0-BC93-28177822816D}"/>
              </a:ext>
            </a:extLst>
          </p:cNvPr>
          <p:cNvSpPr txBox="1"/>
          <p:nvPr/>
        </p:nvSpPr>
        <p:spPr>
          <a:xfrm>
            <a:off x="2198861" y="33126"/>
            <a:ext cx="69915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Method</a:t>
            </a:r>
          </a:p>
        </p:txBody>
      </p:sp>
    </p:spTree>
    <p:extLst>
      <p:ext uri="{BB962C8B-B14F-4D97-AF65-F5344CB8AC3E}">
        <p14:creationId xmlns:p14="http://schemas.microsoft.com/office/powerpoint/2010/main" val="58121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A382685C-52AB-4837-81F4-A250BFBE67F3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7F97957-C1F8-4F6F-BCA7-5DA9079D5A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3E61EA-C72D-4428-B578-67CC4DE8ACB2}"/>
              </a:ext>
            </a:extLst>
          </p:cNvPr>
          <p:cNvSpPr/>
          <p:nvPr/>
        </p:nvSpPr>
        <p:spPr>
          <a:xfrm>
            <a:off x="5637493" y="1612453"/>
            <a:ext cx="930109" cy="4006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Fast amp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A709388-DC76-4007-A490-3BAE97B9B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07" y="1755073"/>
            <a:ext cx="3996582" cy="374449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3212063-FDB3-4D25-8480-43754AAD3004}"/>
              </a:ext>
            </a:extLst>
          </p:cNvPr>
          <p:cNvSpPr/>
          <p:nvPr/>
        </p:nvSpPr>
        <p:spPr>
          <a:xfrm>
            <a:off x="364765" y="1613778"/>
            <a:ext cx="4628561" cy="4006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74892C-DCFB-43DE-9996-855743331C99}"/>
              </a:ext>
            </a:extLst>
          </p:cNvPr>
          <p:cNvSpPr/>
          <p:nvPr/>
        </p:nvSpPr>
        <p:spPr>
          <a:xfrm>
            <a:off x="7302209" y="1612454"/>
            <a:ext cx="1933176" cy="4006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Coincidence and dead-time module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A6F10D6-1D19-4751-A8B3-6F759FD7D2A7}"/>
              </a:ext>
            </a:extLst>
          </p:cNvPr>
          <p:cNvSpPr/>
          <p:nvPr/>
        </p:nvSpPr>
        <p:spPr>
          <a:xfrm>
            <a:off x="10581613" y="1612453"/>
            <a:ext cx="1038299" cy="40063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Counter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5AEA9B5-6ED0-40F8-9818-CDA5EB5EF656}"/>
              </a:ext>
            </a:extLst>
          </p:cNvPr>
          <p:cNvGrpSpPr/>
          <p:nvPr/>
        </p:nvGrpSpPr>
        <p:grpSpPr>
          <a:xfrm>
            <a:off x="4993325" y="2058020"/>
            <a:ext cx="644168" cy="2816940"/>
            <a:chOff x="4993325" y="1871370"/>
            <a:chExt cx="644168" cy="2816940"/>
          </a:xfrm>
        </p:grpSpPr>
        <p:sp>
          <p:nvSpPr>
            <p:cNvPr id="35" name="Arrow: Right 4">
              <a:extLst>
                <a:ext uri="{FF2B5EF4-FFF2-40B4-BE49-F238E27FC236}">
                  <a16:creationId xmlns:a16="http://schemas.microsoft.com/office/drawing/2014/main" id="{9EAD88E4-3201-4AB2-A0CD-866C8F37471C}"/>
                </a:ext>
              </a:extLst>
            </p:cNvPr>
            <p:cNvSpPr/>
            <p:nvPr/>
          </p:nvSpPr>
          <p:spPr>
            <a:xfrm>
              <a:off x="4993326" y="2096431"/>
              <a:ext cx="644167" cy="245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Arrow: Right 19">
              <a:extLst>
                <a:ext uri="{FF2B5EF4-FFF2-40B4-BE49-F238E27FC236}">
                  <a16:creationId xmlns:a16="http://schemas.microsoft.com/office/drawing/2014/main" id="{88DA6D6A-E8F1-48E6-8462-8B8A46591AC4}"/>
                </a:ext>
              </a:extLst>
            </p:cNvPr>
            <p:cNvSpPr/>
            <p:nvPr/>
          </p:nvSpPr>
          <p:spPr>
            <a:xfrm>
              <a:off x="4993326" y="3269822"/>
              <a:ext cx="644167" cy="245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Arrow: Right 25">
              <a:extLst>
                <a:ext uri="{FF2B5EF4-FFF2-40B4-BE49-F238E27FC236}">
                  <a16:creationId xmlns:a16="http://schemas.microsoft.com/office/drawing/2014/main" id="{8750FF02-C5A0-45A5-A424-772A5A82E7F1}"/>
                </a:ext>
              </a:extLst>
            </p:cNvPr>
            <p:cNvSpPr/>
            <p:nvPr/>
          </p:nvSpPr>
          <p:spPr>
            <a:xfrm>
              <a:off x="4993325" y="4443213"/>
              <a:ext cx="644167" cy="245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3FFF5E0-BA7E-449C-B2C3-99D120C3E4BD}"/>
                </a:ext>
              </a:extLst>
            </p:cNvPr>
            <p:cNvSpPr txBox="1"/>
            <p:nvPr/>
          </p:nvSpPr>
          <p:spPr>
            <a:xfrm>
              <a:off x="5090560" y="187137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GB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8F193A8-3A05-4601-88F9-2613F4109BBB}"/>
                </a:ext>
              </a:extLst>
            </p:cNvPr>
            <p:cNvSpPr txBox="1"/>
            <p:nvPr/>
          </p:nvSpPr>
          <p:spPr>
            <a:xfrm>
              <a:off x="5112399" y="302303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GB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2520F3F-40F2-4390-BF02-BAB874090615}"/>
                </a:ext>
              </a:extLst>
            </p:cNvPr>
            <p:cNvSpPr txBox="1"/>
            <p:nvPr/>
          </p:nvSpPr>
          <p:spPr>
            <a:xfrm>
              <a:off x="5109979" y="420389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GB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FF695E4-06FD-4C4D-897B-9E2EBE67977F}"/>
              </a:ext>
            </a:extLst>
          </p:cNvPr>
          <p:cNvGrpSpPr/>
          <p:nvPr/>
        </p:nvGrpSpPr>
        <p:grpSpPr>
          <a:xfrm>
            <a:off x="6588025" y="2065640"/>
            <a:ext cx="644168" cy="2810888"/>
            <a:chOff x="6588025" y="1878990"/>
            <a:chExt cx="644168" cy="2810888"/>
          </a:xfrm>
        </p:grpSpPr>
        <p:sp>
          <p:nvSpPr>
            <p:cNvPr id="42" name="Arrow: Right 26">
              <a:extLst>
                <a:ext uri="{FF2B5EF4-FFF2-40B4-BE49-F238E27FC236}">
                  <a16:creationId xmlns:a16="http://schemas.microsoft.com/office/drawing/2014/main" id="{88A9C745-D080-4688-851B-8538D76DA011}"/>
                </a:ext>
              </a:extLst>
            </p:cNvPr>
            <p:cNvSpPr/>
            <p:nvPr/>
          </p:nvSpPr>
          <p:spPr>
            <a:xfrm>
              <a:off x="6588026" y="2097999"/>
              <a:ext cx="644167" cy="245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Arrow: Right 27">
              <a:extLst>
                <a:ext uri="{FF2B5EF4-FFF2-40B4-BE49-F238E27FC236}">
                  <a16:creationId xmlns:a16="http://schemas.microsoft.com/office/drawing/2014/main" id="{D9C0A145-0239-455A-8B1B-6C64B42C1AE8}"/>
                </a:ext>
              </a:extLst>
            </p:cNvPr>
            <p:cNvSpPr/>
            <p:nvPr/>
          </p:nvSpPr>
          <p:spPr>
            <a:xfrm>
              <a:off x="6588026" y="3271390"/>
              <a:ext cx="644167" cy="245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Arrow: Right 28">
              <a:extLst>
                <a:ext uri="{FF2B5EF4-FFF2-40B4-BE49-F238E27FC236}">
                  <a16:creationId xmlns:a16="http://schemas.microsoft.com/office/drawing/2014/main" id="{FFFC96BC-60C6-420E-817D-6D6DF5576F7E}"/>
                </a:ext>
              </a:extLst>
            </p:cNvPr>
            <p:cNvSpPr/>
            <p:nvPr/>
          </p:nvSpPr>
          <p:spPr>
            <a:xfrm>
              <a:off x="6588025" y="4444781"/>
              <a:ext cx="644167" cy="245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4373ACA-5B12-4191-8BDE-BFE521751551}"/>
                </a:ext>
              </a:extLst>
            </p:cNvPr>
            <p:cNvSpPr txBox="1"/>
            <p:nvPr/>
          </p:nvSpPr>
          <p:spPr>
            <a:xfrm>
              <a:off x="6679774" y="1878990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GB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EE1DD0E-56FE-4AAF-A55A-7FCFDC0AC875}"/>
                </a:ext>
              </a:extLst>
            </p:cNvPr>
            <p:cNvSpPr txBox="1"/>
            <p:nvPr/>
          </p:nvSpPr>
          <p:spPr>
            <a:xfrm>
              <a:off x="6701613" y="303065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GB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65485F6-921E-40C4-A3BC-E4AE87FE5595}"/>
                </a:ext>
              </a:extLst>
            </p:cNvPr>
            <p:cNvSpPr txBox="1"/>
            <p:nvPr/>
          </p:nvSpPr>
          <p:spPr>
            <a:xfrm>
              <a:off x="6699193" y="4211512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GB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5ACCBE5-C299-4898-87D4-ABEE41D5323B}"/>
              </a:ext>
            </a:extLst>
          </p:cNvPr>
          <p:cNvGrpSpPr/>
          <p:nvPr/>
        </p:nvGrpSpPr>
        <p:grpSpPr>
          <a:xfrm>
            <a:off x="9232410" y="1877874"/>
            <a:ext cx="1351729" cy="3215771"/>
            <a:chOff x="9207010" y="1376459"/>
            <a:chExt cx="1351729" cy="3215771"/>
          </a:xfrm>
        </p:grpSpPr>
        <p:sp>
          <p:nvSpPr>
            <p:cNvPr id="49" name="Arrow: Right 29">
              <a:extLst>
                <a:ext uri="{FF2B5EF4-FFF2-40B4-BE49-F238E27FC236}">
                  <a16:creationId xmlns:a16="http://schemas.microsoft.com/office/drawing/2014/main" id="{12E53285-DA41-4032-8B09-B58424E07695}"/>
                </a:ext>
              </a:extLst>
            </p:cNvPr>
            <p:cNvSpPr/>
            <p:nvPr/>
          </p:nvSpPr>
          <p:spPr>
            <a:xfrm>
              <a:off x="9217156" y="1611666"/>
              <a:ext cx="1341583" cy="245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Arrow: Right 30">
              <a:extLst>
                <a:ext uri="{FF2B5EF4-FFF2-40B4-BE49-F238E27FC236}">
                  <a16:creationId xmlns:a16="http://schemas.microsoft.com/office/drawing/2014/main" id="{B20B81D1-6AA0-4BE8-9419-56360A1083AA}"/>
                </a:ext>
              </a:extLst>
            </p:cNvPr>
            <p:cNvSpPr/>
            <p:nvPr/>
          </p:nvSpPr>
          <p:spPr>
            <a:xfrm>
              <a:off x="9217156" y="2785057"/>
              <a:ext cx="1341583" cy="245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Arrow: Right 31">
              <a:extLst>
                <a:ext uri="{FF2B5EF4-FFF2-40B4-BE49-F238E27FC236}">
                  <a16:creationId xmlns:a16="http://schemas.microsoft.com/office/drawing/2014/main" id="{43709978-3BB7-4346-B878-1FB0458918F0}"/>
                </a:ext>
              </a:extLst>
            </p:cNvPr>
            <p:cNvSpPr/>
            <p:nvPr/>
          </p:nvSpPr>
          <p:spPr>
            <a:xfrm>
              <a:off x="9217155" y="3958448"/>
              <a:ext cx="1341583" cy="245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Arrow: Right 32">
              <a:extLst>
                <a:ext uri="{FF2B5EF4-FFF2-40B4-BE49-F238E27FC236}">
                  <a16:creationId xmlns:a16="http://schemas.microsoft.com/office/drawing/2014/main" id="{D234B59B-573F-440E-9C3B-14E1962174CC}"/>
                </a:ext>
              </a:extLst>
            </p:cNvPr>
            <p:cNvSpPr/>
            <p:nvPr/>
          </p:nvSpPr>
          <p:spPr>
            <a:xfrm>
              <a:off x="9207011" y="2000351"/>
              <a:ext cx="1341583" cy="245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Arrow: Right 33">
              <a:extLst>
                <a:ext uri="{FF2B5EF4-FFF2-40B4-BE49-F238E27FC236}">
                  <a16:creationId xmlns:a16="http://schemas.microsoft.com/office/drawing/2014/main" id="{31DBC6B1-0489-4F05-BF54-F23EBA17BC80}"/>
                </a:ext>
              </a:extLst>
            </p:cNvPr>
            <p:cNvSpPr/>
            <p:nvPr/>
          </p:nvSpPr>
          <p:spPr>
            <a:xfrm>
              <a:off x="9207011" y="3173742"/>
              <a:ext cx="1341583" cy="245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Arrow: Right 34">
              <a:extLst>
                <a:ext uri="{FF2B5EF4-FFF2-40B4-BE49-F238E27FC236}">
                  <a16:creationId xmlns:a16="http://schemas.microsoft.com/office/drawing/2014/main" id="{47E2D14A-8F87-43A9-9174-98B68C5CF86A}"/>
                </a:ext>
              </a:extLst>
            </p:cNvPr>
            <p:cNvSpPr/>
            <p:nvPr/>
          </p:nvSpPr>
          <p:spPr>
            <a:xfrm>
              <a:off x="9207010" y="4347133"/>
              <a:ext cx="1341583" cy="245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Arrow: Right 38">
              <a:extLst>
                <a:ext uri="{FF2B5EF4-FFF2-40B4-BE49-F238E27FC236}">
                  <a16:creationId xmlns:a16="http://schemas.microsoft.com/office/drawing/2014/main" id="{6F98306E-3B06-4CDD-95FB-72CC4C79AC49}"/>
                </a:ext>
              </a:extLst>
            </p:cNvPr>
            <p:cNvSpPr/>
            <p:nvPr/>
          </p:nvSpPr>
          <p:spPr>
            <a:xfrm>
              <a:off x="9207010" y="2389036"/>
              <a:ext cx="1341583" cy="245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Arrow: Right 39">
              <a:extLst>
                <a:ext uri="{FF2B5EF4-FFF2-40B4-BE49-F238E27FC236}">
                  <a16:creationId xmlns:a16="http://schemas.microsoft.com/office/drawing/2014/main" id="{F957A71C-3634-4E0D-8E44-31E5F68C02F0}"/>
                </a:ext>
              </a:extLst>
            </p:cNvPr>
            <p:cNvSpPr/>
            <p:nvPr/>
          </p:nvSpPr>
          <p:spPr>
            <a:xfrm>
              <a:off x="9207010" y="3562427"/>
              <a:ext cx="1341583" cy="2450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1E14C1E-9A64-434E-A964-A0C14F592C1A}"/>
                </a:ext>
              </a:extLst>
            </p:cNvPr>
            <p:cNvSpPr txBox="1"/>
            <p:nvPr/>
          </p:nvSpPr>
          <p:spPr>
            <a:xfrm>
              <a:off x="9649736" y="1376459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AB7FC11-A240-4D2D-827F-68258AD5DA5B}"/>
                </a:ext>
              </a:extLst>
            </p:cNvPr>
            <p:cNvSpPr txBox="1"/>
            <p:nvPr/>
          </p:nvSpPr>
          <p:spPr>
            <a:xfrm>
              <a:off x="9649736" y="1778276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  <a:endParaRPr lang="en-GB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D4415D6-0812-4B3D-9727-02978C9D2112}"/>
                </a:ext>
              </a:extLst>
            </p:cNvPr>
            <p:cNvSpPr txBox="1"/>
            <p:nvPr/>
          </p:nvSpPr>
          <p:spPr>
            <a:xfrm>
              <a:off x="9650962" y="2167788"/>
              <a:ext cx="317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  <a:endParaRPr lang="en-GB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51A57C8-B892-4B6D-AD47-9042242ED0E3}"/>
                </a:ext>
              </a:extLst>
            </p:cNvPr>
            <p:cNvSpPr txBox="1"/>
            <p:nvPr/>
          </p:nvSpPr>
          <p:spPr>
            <a:xfrm>
              <a:off x="9593898" y="2534430"/>
              <a:ext cx="4427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AB</a:t>
              </a:r>
              <a:endParaRPr lang="en-GB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66F9753-D87A-4E0F-B649-C6CCDA15A18A}"/>
                </a:ext>
              </a:extLst>
            </p:cNvPr>
            <p:cNvSpPr txBox="1"/>
            <p:nvPr/>
          </p:nvSpPr>
          <p:spPr>
            <a:xfrm>
              <a:off x="9603798" y="2923291"/>
              <a:ext cx="4331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BC</a:t>
              </a:r>
              <a:endParaRPr lang="en-GB" dirty="0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3B6C7FD-B2C8-4481-9331-CEABEC344FB9}"/>
                </a:ext>
              </a:extLst>
            </p:cNvPr>
            <p:cNvSpPr txBox="1"/>
            <p:nvPr/>
          </p:nvSpPr>
          <p:spPr>
            <a:xfrm>
              <a:off x="9624897" y="3313065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</a:t>
              </a:r>
              <a:endParaRPr lang="en-GB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A201A4F-7314-475D-93E9-911FFF60ED0A}"/>
                </a:ext>
              </a:extLst>
            </p:cNvPr>
            <p:cNvSpPr txBox="1"/>
            <p:nvPr/>
          </p:nvSpPr>
          <p:spPr>
            <a:xfrm>
              <a:off x="9692535" y="3721341"/>
              <a:ext cx="2968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</a:t>
              </a:r>
              <a:endParaRPr lang="en-GB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057ACA7-C3ED-457F-AB50-9723D98411FA}"/>
                </a:ext>
              </a:extLst>
            </p:cNvPr>
            <p:cNvSpPr txBox="1"/>
            <p:nvPr/>
          </p:nvSpPr>
          <p:spPr>
            <a:xfrm>
              <a:off x="9677306" y="4106409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  <a:endParaRPr lang="en-GB"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0DC9784B-A752-4E85-92C3-E4E7F3B3F340}"/>
              </a:ext>
            </a:extLst>
          </p:cNvPr>
          <p:cNvSpPr txBox="1"/>
          <p:nvPr/>
        </p:nvSpPr>
        <p:spPr>
          <a:xfrm>
            <a:off x="241300" y="980816"/>
            <a:ext cx="7434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Simplified schematic diagram of a TDCR counting system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5554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173409-119E-4397-91E8-4BC25EB291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7D1E68-55CF-42BB-BBD3-FFB1206AF5DE}"/>
              </a:ext>
            </a:extLst>
          </p:cNvPr>
          <p:cNvSpPr txBox="1"/>
          <p:nvPr/>
        </p:nvSpPr>
        <p:spPr>
          <a:xfrm>
            <a:off x="86241" y="3937820"/>
            <a:ext cx="319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TDCR system at KRISS</a:t>
            </a:r>
            <a:r>
              <a:rPr lang="en-US" baseline="30000" dirty="0"/>
              <a:t>[1]</a:t>
            </a:r>
            <a:endParaRPr lang="en-GB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15E4E3-6060-46C1-B2C1-27B9AC0BE4A1}"/>
              </a:ext>
            </a:extLst>
          </p:cNvPr>
          <p:cNvSpPr txBox="1"/>
          <p:nvPr/>
        </p:nvSpPr>
        <p:spPr>
          <a:xfrm>
            <a:off x="5870636" y="4092278"/>
            <a:ext cx="469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FPGA-BASED TDCR system</a:t>
            </a:r>
            <a:endParaRPr lang="en-GB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55E465-144E-48AD-AFD2-4715AE42988B}"/>
              </a:ext>
            </a:extLst>
          </p:cNvPr>
          <p:cNvSpPr txBox="1"/>
          <p:nvPr/>
        </p:nvSpPr>
        <p:spPr>
          <a:xfrm>
            <a:off x="5815477" y="4474286"/>
            <a:ext cx="5740099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Hamamatsu R329-02 PMT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Coincidence module: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NI </a:t>
            </a:r>
            <a:r>
              <a:rPr lang="en-US" sz="1600" dirty="0" err="1"/>
              <a:t>cRIO</a:t>
            </a:r>
            <a:r>
              <a:rPr lang="en-US" sz="1600" dirty="0"/>
              <a:t> system (Zynq-7020 FPGA)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/>
              <a:t>NI 9401 C-series module + NI 9924 screw-terminal block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FCDC7-FD07-4EB0-882B-A4EF213D7306}"/>
              </a:ext>
            </a:extLst>
          </p:cNvPr>
          <p:cNvSpPr txBox="1"/>
          <p:nvPr/>
        </p:nvSpPr>
        <p:spPr>
          <a:xfrm>
            <a:off x="89930" y="4390080"/>
            <a:ext cx="4651752" cy="1531445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600" dirty="0"/>
              <a:t>KRISS TDCR counting system: </a:t>
            </a:r>
          </a:p>
          <a:p>
            <a:pPr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 err="1"/>
              <a:t>Burle</a:t>
            </a:r>
            <a:r>
              <a:rPr lang="en-GB" sz="1600" dirty="0"/>
              <a:t>-RCA 8850 PMT (discontinued)</a:t>
            </a:r>
          </a:p>
          <a:p>
            <a:pPr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/>
              <a:t>MAC3 module </a:t>
            </a:r>
            <a:r>
              <a:rPr lang="en-GB" sz="1600" dirty="0"/>
              <a:t>is not a commercial product</a:t>
            </a:r>
          </a:p>
          <a:p>
            <a:pPr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&gt; 15 years old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B62B58-D872-48FC-AB92-0F4FD31088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5700" y="1234020"/>
            <a:ext cx="2592097" cy="194407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0" y="6457186"/>
            <a:ext cx="11741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[1] Lee, K.B., et al, 2004. Implementation of TDCR method in KRISS. </a:t>
            </a:r>
            <a:r>
              <a:rPr lang="en-US" sz="1200" i="1" dirty="0" err="1"/>
              <a:t>Nucl</a:t>
            </a:r>
            <a:r>
              <a:rPr lang="en-US" sz="1200" i="1" dirty="0"/>
              <a:t>. </a:t>
            </a:r>
            <a:r>
              <a:rPr lang="en-US" sz="1200" i="1" dirty="0" err="1"/>
              <a:t>Instrum</a:t>
            </a:r>
            <a:r>
              <a:rPr lang="en-US" sz="1200" i="1" dirty="0"/>
              <a:t>. Methods Phys. Res. Sect. A534, 496-502. https://doi.org/10.1016/j.nima.2004.06.150.</a:t>
            </a:r>
            <a:endParaRPr lang="en-US" sz="1200" i="1" baseline="30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194596" y="6332993"/>
            <a:ext cx="11629230" cy="0"/>
          </a:xfrm>
          <a:prstGeom prst="line">
            <a:avLst/>
          </a:prstGeom>
          <a:ln w="190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687" y="717950"/>
            <a:ext cx="6837680" cy="3026684"/>
          </a:xfrm>
          <a:prstGeom prst="rect">
            <a:avLst/>
          </a:prstGeom>
        </p:spPr>
      </p:pic>
      <p:sp>
        <p:nvSpPr>
          <p:cNvPr id="26" name="Arrow: Right 3">
            <a:extLst>
              <a:ext uri="{FF2B5EF4-FFF2-40B4-BE49-F238E27FC236}">
                <a16:creationId xmlns:a16="http://schemas.microsoft.com/office/drawing/2014/main" id="{0AE38CCE-6B81-49B0-AF16-EB37069776CA}"/>
              </a:ext>
            </a:extLst>
          </p:cNvPr>
          <p:cNvSpPr/>
          <p:nvPr/>
        </p:nvSpPr>
        <p:spPr>
          <a:xfrm>
            <a:off x="3642555" y="2549641"/>
            <a:ext cx="1275434" cy="612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17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38D4E6D-2DF6-4D40-8856-1FE4C2146894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D15E11-DF1A-443B-8499-125ABA120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sp>
        <p:nvSpPr>
          <p:cNvPr id="28" name="Rectangle: Rounded Corners 1">
            <a:extLst>
              <a:ext uri="{FF2B5EF4-FFF2-40B4-BE49-F238E27FC236}">
                <a16:creationId xmlns:a16="http://schemas.microsoft.com/office/drawing/2014/main" id="{A528D9A3-71C2-4504-92DE-AB5205D9985A}"/>
              </a:ext>
            </a:extLst>
          </p:cNvPr>
          <p:cNvSpPr/>
          <p:nvPr/>
        </p:nvSpPr>
        <p:spPr>
          <a:xfrm>
            <a:off x="6852677" y="1550081"/>
            <a:ext cx="4835950" cy="3424502"/>
          </a:xfrm>
          <a:prstGeom prst="roundRect">
            <a:avLst>
              <a:gd name="adj" fmla="val 199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9" name="Picture 2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20CC50-B982-4A37-95E5-B676772881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949965"/>
            <a:ext cx="4941630" cy="276725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40AA94A-978F-4B7C-A647-F0B2AB44FC91}"/>
              </a:ext>
            </a:extLst>
          </p:cNvPr>
          <p:cNvSpPr txBox="1"/>
          <p:nvPr/>
        </p:nvSpPr>
        <p:spPr>
          <a:xfrm>
            <a:off x="247436" y="1433742"/>
            <a:ext cx="483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Conventional setup for TDCR system</a:t>
            </a:r>
            <a:endParaRPr lang="en-GB" sz="2400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A626300-6231-4D39-9789-352592517C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333" y="2444535"/>
            <a:ext cx="4577630" cy="210503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18333" y="1906785"/>
            <a:ext cx="2769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New setup for TDCR system</a:t>
            </a:r>
            <a:endParaRPr lang="en-GB" dirty="0"/>
          </a:p>
        </p:txBody>
      </p:sp>
      <p:sp>
        <p:nvSpPr>
          <p:cNvPr id="32" name="Arrow: Right 3">
            <a:extLst>
              <a:ext uri="{FF2B5EF4-FFF2-40B4-BE49-F238E27FC236}">
                <a16:creationId xmlns:a16="http://schemas.microsoft.com/office/drawing/2014/main" id="{0AE38CCE-6B81-49B0-AF16-EB37069776CA}"/>
              </a:ext>
            </a:extLst>
          </p:cNvPr>
          <p:cNvSpPr/>
          <p:nvPr/>
        </p:nvSpPr>
        <p:spPr>
          <a:xfrm>
            <a:off x="5380095" y="3178263"/>
            <a:ext cx="1275434" cy="612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8D2E1D-E434-40D0-BC93-28177822816D}"/>
              </a:ext>
            </a:extLst>
          </p:cNvPr>
          <p:cNvSpPr txBox="1"/>
          <p:nvPr/>
        </p:nvSpPr>
        <p:spPr>
          <a:xfrm>
            <a:off x="2198861" y="33126"/>
            <a:ext cx="69915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Purposes</a:t>
            </a:r>
          </a:p>
        </p:txBody>
      </p:sp>
    </p:spTree>
    <p:extLst>
      <p:ext uri="{BB962C8B-B14F-4D97-AF65-F5344CB8AC3E}">
        <p14:creationId xmlns:p14="http://schemas.microsoft.com/office/powerpoint/2010/main" val="164958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38D4E6D-2DF6-4D40-8856-1FE4C2146894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D15E11-DF1A-443B-8499-125ABA120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8D2E1D-E434-40D0-BC93-28177822816D}"/>
              </a:ext>
            </a:extLst>
          </p:cNvPr>
          <p:cNvSpPr txBox="1"/>
          <p:nvPr/>
        </p:nvSpPr>
        <p:spPr>
          <a:xfrm>
            <a:off x="2198861" y="33126"/>
            <a:ext cx="69915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Modules specification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034" y="1291030"/>
            <a:ext cx="6381750" cy="4200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293" y="1123705"/>
            <a:ext cx="3385522" cy="436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62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2116BDD9-51AE-4D16-BC8B-4804485E0165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341B54D6-8C75-4A46-934F-79F3442F14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78D2E1D-E434-40D0-BC93-28177822816D}"/>
              </a:ext>
            </a:extLst>
          </p:cNvPr>
          <p:cNvSpPr txBox="1"/>
          <p:nvPr/>
        </p:nvSpPr>
        <p:spPr>
          <a:xfrm>
            <a:off x="2198861" y="33126"/>
            <a:ext cx="69915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Method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65611E-1A5E-408A-B5A2-17FFE5834E29}"/>
              </a:ext>
            </a:extLst>
          </p:cNvPr>
          <p:cNvSpPr txBox="1"/>
          <p:nvPr/>
        </p:nvSpPr>
        <p:spPr>
          <a:xfrm>
            <a:off x="795445" y="861475"/>
            <a:ext cx="5640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u="sng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Development of FPGA-based coincidence module</a:t>
            </a:r>
            <a:endParaRPr lang="ko-KR" altLang="en-US" b="1" u="sng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41300" y="2548098"/>
            <a:ext cx="1138390" cy="2167128"/>
            <a:chOff x="1560195" y="2286000"/>
            <a:chExt cx="1600200" cy="2167128"/>
          </a:xfrm>
        </p:grpSpPr>
        <p:sp>
          <p:nvSpPr>
            <p:cNvPr id="54" name="Rounded Rectangle 53"/>
            <p:cNvSpPr/>
            <p:nvPr/>
          </p:nvSpPr>
          <p:spPr>
            <a:xfrm>
              <a:off x="1560195" y="2286000"/>
              <a:ext cx="1600200" cy="216712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702308" y="2752344"/>
              <a:ext cx="1315974" cy="12344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Analog system</a:t>
              </a:r>
            </a:p>
          </p:txBody>
        </p:sp>
      </p:grpSp>
      <p:sp>
        <p:nvSpPr>
          <p:cNvPr id="56" name="Left-Right Arrow 55"/>
          <p:cNvSpPr/>
          <p:nvPr/>
        </p:nvSpPr>
        <p:spPr>
          <a:xfrm>
            <a:off x="9407951" y="3344631"/>
            <a:ext cx="1296983" cy="61722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1842236" y="2569677"/>
            <a:ext cx="944156" cy="2167128"/>
            <a:chOff x="1560195" y="2286000"/>
            <a:chExt cx="1600200" cy="2167128"/>
          </a:xfrm>
        </p:grpSpPr>
        <p:sp>
          <p:nvSpPr>
            <p:cNvPr id="58" name="Rounded Rectangle 57"/>
            <p:cNvSpPr/>
            <p:nvPr/>
          </p:nvSpPr>
          <p:spPr>
            <a:xfrm>
              <a:off x="1560195" y="2286000"/>
              <a:ext cx="1600200" cy="216712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1702308" y="2752344"/>
              <a:ext cx="1315974" cy="12344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Quad CFD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10841945" y="2879351"/>
            <a:ext cx="1111007" cy="1504621"/>
            <a:chOff x="1560195" y="2286000"/>
            <a:chExt cx="1600200" cy="2167128"/>
          </a:xfrm>
        </p:grpSpPr>
        <p:sp>
          <p:nvSpPr>
            <p:cNvPr id="61" name="Rounded Rectangle 60"/>
            <p:cNvSpPr/>
            <p:nvPr/>
          </p:nvSpPr>
          <p:spPr>
            <a:xfrm>
              <a:off x="1560195" y="2286000"/>
              <a:ext cx="1600200" cy="2167128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1702308" y="2752344"/>
              <a:ext cx="1315974" cy="123444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PC</a:t>
              </a:r>
            </a:p>
          </p:txBody>
        </p:sp>
      </p:grpSp>
      <p:sp>
        <p:nvSpPr>
          <p:cNvPr id="63" name="Right Arrow 62"/>
          <p:cNvSpPr/>
          <p:nvPr/>
        </p:nvSpPr>
        <p:spPr>
          <a:xfrm>
            <a:off x="1437809" y="3490355"/>
            <a:ext cx="369147" cy="346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ight Arrow 63"/>
          <p:cNvSpPr/>
          <p:nvPr/>
        </p:nvSpPr>
        <p:spPr>
          <a:xfrm>
            <a:off x="2835066" y="3490356"/>
            <a:ext cx="440018" cy="337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85C305F-7D90-4707-B377-6502628497F9}"/>
              </a:ext>
            </a:extLst>
          </p:cNvPr>
          <p:cNvGrpSpPr/>
          <p:nvPr/>
        </p:nvGrpSpPr>
        <p:grpSpPr>
          <a:xfrm>
            <a:off x="5243365" y="1440473"/>
            <a:ext cx="3944993" cy="3810257"/>
            <a:chOff x="3883137" y="837158"/>
            <a:chExt cx="5138167" cy="4486647"/>
          </a:xfrm>
        </p:grpSpPr>
        <p:sp>
          <p:nvSpPr>
            <p:cNvPr id="67" name="Rounded Rectangle 66"/>
            <p:cNvSpPr/>
            <p:nvPr/>
          </p:nvSpPr>
          <p:spPr>
            <a:xfrm>
              <a:off x="3883137" y="837158"/>
              <a:ext cx="5138167" cy="4486647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690349" y="942727"/>
              <a:ext cx="30344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/>
                <a:t>LabView</a:t>
              </a:r>
              <a:r>
                <a:rPr lang="en-US" sz="2000" b="1" dirty="0"/>
                <a:t> Real-Time System</a:t>
              </a: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4327085" y="1521329"/>
              <a:ext cx="1941902" cy="3206349"/>
              <a:chOff x="6530121" y="1838094"/>
              <a:chExt cx="1941902" cy="3206349"/>
            </a:xfrm>
          </p:grpSpPr>
          <p:grpSp>
            <p:nvGrpSpPr>
              <p:cNvPr id="81" name="Group 80"/>
              <p:cNvGrpSpPr/>
              <p:nvPr/>
            </p:nvGrpSpPr>
            <p:grpSpPr>
              <a:xfrm>
                <a:off x="6680779" y="1838094"/>
                <a:ext cx="1543350" cy="1234440"/>
                <a:chOff x="7691319" y="1950339"/>
                <a:chExt cx="1543350" cy="1234440"/>
              </a:xfrm>
            </p:grpSpPr>
            <p:sp>
              <p:nvSpPr>
                <p:cNvPr id="88" name="Rounded Rectangle 87"/>
                <p:cNvSpPr/>
                <p:nvPr/>
              </p:nvSpPr>
              <p:spPr>
                <a:xfrm>
                  <a:off x="7691319" y="1950339"/>
                  <a:ext cx="1543350" cy="1234440"/>
                </a:xfrm>
                <a:prstGeom prst="round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 dirty="0"/>
                </a:p>
                <a:p>
                  <a:pPr algn="ctr"/>
                  <a:r>
                    <a:rPr lang="en-US" sz="2800" dirty="0"/>
                    <a:t>FPGA</a:t>
                  </a:r>
                </a:p>
              </p:txBody>
            </p:sp>
            <p:pic>
              <p:nvPicPr>
                <p:cNvPr id="89" name="Picture 2" descr="https://www.ni.com/cms/images/devzone/tut/icjzdxlt2515511752547472743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4553" t="70835" r="44572" b="8194"/>
                <a:stretch/>
              </p:blipFill>
              <p:spPr bwMode="auto">
                <a:xfrm>
                  <a:off x="8190484" y="2064258"/>
                  <a:ext cx="449580" cy="41148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2" name="Group 81"/>
              <p:cNvGrpSpPr/>
              <p:nvPr/>
            </p:nvGrpSpPr>
            <p:grpSpPr>
              <a:xfrm>
                <a:off x="6530121" y="3238718"/>
                <a:ext cx="1941902" cy="1805725"/>
                <a:chOff x="2854607" y="18868972"/>
                <a:chExt cx="2873093" cy="2671616"/>
              </a:xfrm>
            </p:grpSpPr>
            <p:sp>
              <p:nvSpPr>
                <p:cNvPr id="83" name="Rectangle 82"/>
                <p:cNvSpPr/>
                <p:nvPr/>
              </p:nvSpPr>
              <p:spPr>
                <a:xfrm>
                  <a:off x="2854607" y="18868972"/>
                  <a:ext cx="2873093" cy="2671616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200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2893095" y="18915550"/>
                  <a:ext cx="2790546" cy="38647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FPGA vi</a:t>
                  </a: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2959380" y="19355577"/>
                  <a:ext cx="2646082" cy="65643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Counter</a:t>
                  </a: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959380" y="20802990"/>
                  <a:ext cx="2646082" cy="65643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Dead time </a:t>
                  </a:r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959380" y="20076410"/>
                  <a:ext cx="2646082" cy="65643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Coincidence logic</a:t>
                  </a:r>
                </a:p>
              </p:txBody>
            </p:sp>
          </p:grpSp>
        </p:grpSp>
        <p:grpSp>
          <p:nvGrpSpPr>
            <p:cNvPr id="70" name="Group 69"/>
            <p:cNvGrpSpPr/>
            <p:nvPr/>
          </p:nvGrpSpPr>
          <p:grpSpPr>
            <a:xfrm>
              <a:off x="6736631" y="1534195"/>
              <a:ext cx="1886109" cy="3158178"/>
              <a:chOff x="4247991" y="1886265"/>
              <a:chExt cx="1886109" cy="3158178"/>
            </a:xfrm>
          </p:grpSpPr>
          <p:grpSp>
            <p:nvGrpSpPr>
              <p:cNvPr id="72" name="Group 71"/>
              <p:cNvGrpSpPr/>
              <p:nvPr/>
            </p:nvGrpSpPr>
            <p:grpSpPr>
              <a:xfrm>
                <a:off x="4343013" y="1886265"/>
                <a:ext cx="1741172" cy="1234440"/>
                <a:chOff x="4123954" y="1838094"/>
                <a:chExt cx="1741172" cy="1234440"/>
              </a:xfrm>
            </p:grpSpPr>
            <p:sp>
              <p:nvSpPr>
                <p:cNvPr id="79" name="Rounded Rectangle 78"/>
                <p:cNvSpPr/>
                <p:nvPr/>
              </p:nvSpPr>
              <p:spPr>
                <a:xfrm>
                  <a:off x="4123954" y="1838094"/>
                  <a:ext cx="1741172" cy="1234440"/>
                </a:xfrm>
                <a:prstGeom prst="roundRect">
                  <a:avLst/>
                </a:prstGeom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 dirty="0"/>
                </a:p>
                <a:p>
                  <a:pPr algn="ctr"/>
                  <a:r>
                    <a:rPr lang="en-US" sz="1600" dirty="0"/>
                    <a:t>Real-Time Processor</a:t>
                  </a:r>
                </a:p>
              </p:txBody>
            </p:sp>
            <p:pic>
              <p:nvPicPr>
                <p:cNvPr id="80" name="Picture 2" descr="https://www.ni.com/cms/images/devzone/tut/icjzdxlt2515511752547472743.png"/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9604" t="71106" r="77493" b="9670"/>
                <a:stretch/>
              </p:blipFill>
              <p:spPr bwMode="auto">
                <a:xfrm>
                  <a:off x="4750435" y="1950489"/>
                  <a:ext cx="533400" cy="37719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73" name="Group 72"/>
              <p:cNvGrpSpPr/>
              <p:nvPr/>
            </p:nvGrpSpPr>
            <p:grpSpPr>
              <a:xfrm>
                <a:off x="4247991" y="3238718"/>
                <a:ext cx="1886109" cy="1805725"/>
                <a:chOff x="8214007" y="18787908"/>
                <a:chExt cx="2961993" cy="2781747"/>
              </a:xfrm>
            </p:grpSpPr>
            <p:sp>
              <p:nvSpPr>
                <p:cNvPr id="74" name="Rectangle 73"/>
                <p:cNvSpPr/>
                <p:nvPr/>
              </p:nvSpPr>
              <p:spPr>
                <a:xfrm>
                  <a:off x="8214007" y="18787908"/>
                  <a:ext cx="2961993" cy="278174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200"/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8291192" y="18880537"/>
                  <a:ext cx="2806420" cy="434608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2000" dirty="0">
                      <a:solidFill>
                        <a:schemeClr val="tx1"/>
                      </a:solidFill>
                    </a:rPr>
                    <a:t>RT Target vi</a:t>
                  </a: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8363230" y="19387971"/>
                  <a:ext cx="2646082" cy="65643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FPGA control</a:t>
                  </a: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8369580" y="20832058"/>
                  <a:ext cx="2646082" cy="65643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Data Acquisition</a:t>
                  </a:r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8363230" y="20091266"/>
                  <a:ext cx="2646082" cy="65643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DAQ Setting</a:t>
                  </a:r>
                </a:p>
              </p:txBody>
            </p:sp>
          </p:grpSp>
        </p:grp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E1FC582-1A69-4498-A514-25240BA991D4}"/>
                </a:ext>
              </a:extLst>
            </p:cNvPr>
            <p:cNvSpPr txBox="1"/>
            <p:nvPr/>
          </p:nvSpPr>
          <p:spPr>
            <a:xfrm>
              <a:off x="5476837" y="4759160"/>
              <a:ext cx="2031099" cy="5062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dirty="0"/>
                <a:t>NI </a:t>
              </a:r>
              <a:r>
                <a:rPr lang="en-US" sz="2000" dirty="0" err="1"/>
                <a:t>cRIO</a:t>
              </a:r>
              <a:r>
                <a:rPr lang="en-US" sz="2000" dirty="0"/>
                <a:t> 9068</a:t>
              </a: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3325281" y="2565778"/>
            <a:ext cx="1305179" cy="2167128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4840625" y="3486457"/>
            <a:ext cx="356865" cy="3376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3448356" y="4332398"/>
            <a:ext cx="1027711" cy="382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/>
              <a:t>NI 9401 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441193" y="3036021"/>
            <a:ext cx="1073354" cy="1335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3494677" y="3314466"/>
            <a:ext cx="99162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C-series DIO module</a:t>
            </a:r>
          </a:p>
        </p:txBody>
      </p:sp>
    </p:spTree>
    <p:extLst>
      <p:ext uri="{BB962C8B-B14F-4D97-AF65-F5344CB8AC3E}">
        <p14:creationId xmlns:p14="http://schemas.microsoft.com/office/powerpoint/2010/main" val="230986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84443" y="152833"/>
            <a:ext cx="7342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Realization of coincidence module, dead-time module, and counter on FPGA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8D4E6D-2DF6-4D40-8856-1FE4C2146894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D15E11-DF1A-443B-8499-125ABA120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E447AD-0347-4539-8B6B-F8D4C8AD7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087669"/>
            <a:ext cx="8279339" cy="42115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8609C20-8EB2-43DD-892B-3B5B03EEBF60}"/>
              </a:ext>
            </a:extLst>
          </p:cNvPr>
          <p:cNvSpPr txBox="1"/>
          <p:nvPr/>
        </p:nvSpPr>
        <p:spPr>
          <a:xfrm>
            <a:off x="3276600" y="1161428"/>
            <a:ext cx="7805727" cy="792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A single-cycle timed loop (SCTL) is used to contain the code implemented in the FPGA.vi.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FPGA clock is set at 80 MHz (derived clock)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7AC255B-3ED2-692A-4FFD-48C95420E74E}"/>
              </a:ext>
            </a:extLst>
          </p:cNvPr>
          <p:cNvGrpSpPr/>
          <p:nvPr/>
        </p:nvGrpSpPr>
        <p:grpSpPr>
          <a:xfrm>
            <a:off x="194596" y="774936"/>
            <a:ext cx="2724823" cy="5899751"/>
            <a:chOff x="194596" y="774936"/>
            <a:chExt cx="2724823" cy="589975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88E688E-A3AF-4616-B6AB-C36132C5DF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9" r="99" b="762"/>
            <a:stretch/>
          </p:blipFill>
          <p:spPr>
            <a:xfrm>
              <a:off x="194596" y="774936"/>
              <a:ext cx="2724823" cy="589975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324665A-9429-3C27-6F3C-9AB57866CF09}"/>
                </a:ext>
              </a:extLst>
            </p:cNvPr>
            <p:cNvSpPr/>
            <p:nvPr/>
          </p:nvSpPr>
          <p:spPr>
            <a:xfrm>
              <a:off x="1564641" y="2692400"/>
              <a:ext cx="416560" cy="11176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0103395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7664" y="700145"/>
            <a:ext cx="2627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FPGA coincidence module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38D4E6D-2DF6-4D40-8856-1FE4C2146894}"/>
              </a:ext>
            </a:extLst>
          </p:cNvPr>
          <p:cNvSpPr/>
          <p:nvPr/>
        </p:nvSpPr>
        <p:spPr>
          <a:xfrm>
            <a:off x="241300" y="558800"/>
            <a:ext cx="1170432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1D15E11-DF1A-443B-8499-125ABA1201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96" y="183313"/>
            <a:ext cx="1891379" cy="29098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743640" y="3214784"/>
            <a:ext cx="9026396" cy="3237986"/>
            <a:chOff x="100012" y="642937"/>
            <a:chExt cx="9467850" cy="313372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012" y="642937"/>
              <a:ext cx="7172325" cy="3133725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437119" y="1249680"/>
              <a:ext cx="2130743" cy="243078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Dead-time module &amp; Counters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437120" y="754380"/>
              <a:ext cx="1085850" cy="2667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Trigger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7204723" y="882897"/>
              <a:ext cx="241275" cy="50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204723" y="1369483"/>
              <a:ext cx="241275" cy="50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207104" y="1597977"/>
              <a:ext cx="241275" cy="50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204723" y="1826895"/>
              <a:ext cx="241275" cy="50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205358" y="2059940"/>
              <a:ext cx="241275" cy="50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212502" y="2286317"/>
              <a:ext cx="241275" cy="50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7212501" y="2524124"/>
              <a:ext cx="241275" cy="50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7204723" y="3100863"/>
              <a:ext cx="241275" cy="50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7204723" y="3554659"/>
              <a:ext cx="241275" cy="508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9BE6929F-4980-444A-AF64-3F9BD883A3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3" y="1534436"/>
            <a:ext cx="3333408" cy="23699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0590DC1-401D-4D58-9FB2-992EF5758B1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3913"/>
          <a:stretch/>
        </p:blipFill>
        <p:spPr>
          <a:xfrm>
            <a:off x="6162592" y="820543"/>
            <a:ext cx="2602153" cy="2178216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Arrow: Bent 4">
            <a:extLst>
              <a:ext uri="{FF2B5EF4-FFF2-40B4-BE49-F238E27FC236}">
                <a16:creationId xmlns:a16="http://schemas.microsoft.com/office/drawing/2014/main" id="{C54884E4-7DE4-469E-9B69-D57B0341D796}"/>
              </a:ext>
            </a:extLst>
          </p:cNvPr>
          <p:cNvSpPr/>
          <p:nvPr/>
        </p:nvSpPr>
        <p:spPr>
          <a:xfrm>
            <a:off x="5133975" y="1466030"/>
            <a:ext cx="943073" cy="1977900"/>
          </a:xfrm>
          <a:prstGeom prst="bentArrow">
            <a:avLst>
              <a:gd name="adj1" fmla="val 10616"/>
              <a:gd name="adj2" fmla="val 15000"/>
              <a:gd name="adj3" fmla="val 26765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98E1FE-DE65-4B19-BB26-DFFF620EF977}"/>
              </a:ext>
            </a:extLst>
          </p:cNvPr>
          <p:cNvSpPr/>
          <p:nvPr/>
        </p:nvSpPr>
        <p:spPr>
          <a:xfrm>
            <a:off x="5019675" y="3586710"/>
            <a:ext cx="533400" cy="69248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A332BD-ED0A-40CE-AC40-8D00329D9320}"/>
              </a:ext>
            </a:extLst>
          </p:cNvPr>
          <p:cNvSpPr txBox="1"/>
          <p:nvPr/>
        </p:nvSpPr>
        <p:spPr>
          <a:xfrm>
            <a:off x="8850289" y="1542061"/>
            <a:ext cx="3095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Resolving time </a:t>
            </a:r>
            <a:r>
              <a:rPr lang="en-GB" sz="1600" baseline="-25000" dirty="0"/>
              <a:t> </a:t>
            </a:r>
            <a:r>
              <a:rPr lang="en-GB" sz="1600" dirty="0"/>
              <a:t>= 3 x SCTL = 37.5 ns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78D2E1D-E434-40D0-BC93-28177822816D}"/>
              </a:ext>
            </a:extLst>
          </p:cNvPr>
          <p:cNvSpPr txBox="1"/>
          <p:nvPr/>
        </p:nvSpPr>
        <p:spPr>
          <a:xfrm>
            <a:off x="2198861" y="33126"/>
            <a:ext cx="6991500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/>
              <a:t>Coincidence module</a:t>
            </a:r>
          </a:p>
        </p:txBody>
      </p:sp>
    </p:spTree>
    <p:extLst>
      <p:ext uri="{BB962C8B-B14F-4D97-AF65-F5344CB8AC3E}">
        <p14:creationId xmlns:p14="http://schemas.microsoft.com/office/powerpoint/2010/main" val="18803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23457</TotalTime>
  <Words>802</Words>
  <Application>Microsoft Office PowerPoint</Application>
  <PresentationFormat>Widescreen</PresentationFormat>
  <Paragraphs>153</Paragraphs>
  <Slides>19</Slides>
  <Notes>16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Helvetica Neue</vt:lpstr>
      <vt:lpstr>맑은 고딕</vt:lpstr>
      <vt:lpstr>Arial</vt:lpstr>
      <vt:lpstr>Calibri</vt:lpstr>
      <vt:lpstr>Calibri Light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Agung</dc:creator>
  <cp:lastModifiedBy>Agung Agusbudiman</cp:lastModifiedBy>
  <cp:revision>618</cp:revision>
  <dcterms:created xsi:type="dcterms:W3CDTF">2014-11-09T13:37:34Z</dcterms:created>
  <dcterms:modified xsi:type="dcterms:W3CDTF">2022-07-11T05:38:49Z</dcterms:modified>
</cp:coreProperties>
</file>