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1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9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12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e MICHOTTE" userId="66b922da-227e-46e4-a440-fc6dcf0f4023" providerId="ADAL" clId="{A6BB6095-958E-4407-B7F8-7A18EC1F2167}"/>
    <pc:docChg chg="modSld">
      <pc:chgData name="Carine MICHOTTE" userId="66b922da-227e-46e4-a440-fc6dcf0f4023" providerId="ADAL" clId="{A6BB6095-958E-4407-B7F8-7A18EC1F2167}" dt="2022-06-08T07:48:51.658" v="19" actId="20577"/>
      <pc:docMkLst>
        <pc:docMk/>
      </pc:docMkLst>
      <pc:sldChg chg="modSp mod">
        <pc:chgData name="Carine MICHOTTE" userId="66b922da-227e-46e4-a440-fc6dcf0f4023" providerId="ADAL" clId="{A6BB6095-958E-4407-B7F8-7A18EC1F2167}" dt="2022-06-08T07:33:18.100" v="14" actId="20577"/>
        <pc:sldMkLst>
          <pc:docMk/>
          <pc:sldMk cId="1727807381" sldId="256"/>
        </pc:sldMkLst>
        <pc:spChg chg="mod">
          <ac:chgData name="Carine MICHOTTE" userId="66b922da-227e-46e4-a440-fc6dcf0f4023" providerId="ADAL" clId="{A6BB6095-958E-4407-B7F8-7A18EC1F2167}" dt="2022-06-08T07:33:18.100" v="14" actId="20577"/>
          <ac:spMkLst>
            <pc:docMk/>
            <pc:sldMk cId="1727807381" sldId="256"/>
            <ac:spMk id="2" creationId="{00000000-0000-0000-0000-000000000000}"/>
          </ac:spMkLst>
        </pc:spChg>
      </pc:sldChg>
      <pc:sldChg chg="modSp mod">
        <pc:chgData name="Carine MICHOTTE" userId="66b922da-227e-46e4-a440-fc6dcf0f4023" providerId="ADAL" clId="{A6BB6095-958E-4407-B7F8-7A18EC1F2167}" dt="2022-06-08T07:32:42.322" v="5" actId="14100"/>
        <pc:sldMkLst>
          <pc:docMk/>
          <pc:sldMk cId="3624190847" sldId="259"/>
        </pc:sldMkLst>
        <pc:spChg chg="mod">
          <ac:chgData name="Carine MICHOTTE" userId="66b922da-227e-46e4-a440-fc6dcf0f4023" providerId="ADAL" clId="{A6BB6095-958E-4407-B7F8-7A18EC1F2167}" dt="2022-06-08T07:32:42.322" v="5" actId="14100"/>
          <ac:spMkLst>
            <pc:docMk/>
            <pc:sldMk cId="3624190847" sldId="259"/>
            <ac:spMk id="2" creationId="{00000000-0000-0000-0000-000000000000}"/>
          </ac:spMkLst>
        </pc:spChg>
      </pc:sldChg>
      <pc:sldChg chg="modSp mod">
        <pc:chgData name="Carine MICHOTTE" userId="66b922da-227e-46e4-a440-fc6dcf0f4023" providerId="ADAL" clId="{A6BB6095-958E-4407-B7F8-7A18EC1F2167}" dt="2022-06-08T07:31:33.038" v="3" actId="113"/>
        <pc:sldMkLst>
          <pc:docMk/>
          <pc:sldMk cId="3675963721" sldId="260"/>
        </pc:sldMkLst>
        <pc:spChg chg="mod">
          <ac:chgData name="Carine MICHOTTE" userId="66b922da-227e-46e4-a440-fc6dcf0f4023" providerId="ADAL" clId="{A6BB6095-958E-4407-B7F8-7A18EC1F2167}" dt="2022-06-08T07:31:29.473" v="2" actId="113"/>
          <ac:spMkLst>
            <pc:docMk/>
            <pc:sldMk cId="3675963721" sldId="260"/>
            <ac:spMk id="30" creationId="{BAB07C88-0D84-AFDF-58A0-76E7CD50B53A}"/>
          </ac:spMkLst>
        </pc:spChg>
        <pc:spChg chg="mod">
          <ac:chgData name="Carine MICHOTTE" userId="66b922da-227e-46e4-a440-fc6dcf0f4023" providerId="ADAL" clId="{A6BB6095-958E-4407-B7F8-7A18EC1F2167}" dt="2022-06-08T07:31:33.038" v="3" actId="113"/>
          <ac:spMkLst>
            <pc:docMk/>
            <pc:sldMk cId="3675963721" sldId="260"/>
            <ac:spMk id="57" creationId="{D4B01D93-C17E-95E9-886C-CC5AB4312AA4}"/>
          </ac:spMkLst>
        </pc:spChg>
      </pc:sldChg>
      <pc:sldChg chg="modSp mod">
        <pc:chgData name="Carine MICHOTTE" userId="66b922da-227e-46e4-a440-fc6dcf0f4023" providerId="ADAL" clId="{A6BB6095-958E-4407-B7F8-7A18EC1F2167}" dt="2022-06-08T07:48:51.658" v="19" actId="20577"/>
        <pc:sldMkLst>
          <pc:docMk/>
          <pc:sldMk cId="207488866" sldId="261"/>
        </pc:sldMkLst>
        <pc:spChg chg="mod">
          <ac:chgData name="Carine MICHOTTE" userId="66b922da-227e-46e4-a440-fc6dcf0f4023" providerId="ADAL" clId="{A6BB6095-958E-4407-B7F8-7A18EC1F2167}" dt="2022-06-08T07:48:51.658" v="19" actId="20577"/>
          <ac:spMkLst>
            <pc:docMk/>
            <pc:sldMk cId="207488866" sldId="261"/>
            <ac:spMk id="2" creationId="{6B2B4DA7-EF55-78D8-1F89-03239D2184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75F20-C2A9-4F77-8BD5-C832203B0E71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600" b="1" dirty="0"/>
              <a:t>NCSLI 2014</a:t>
            </a:r>
          </a:p>
        </p:txBody>
      </p:sp>
    </p:spTree>
    <p:extLst>
      <p:ext uri="{BB962C8B-B14F-4D97-AF65-F5344CB8AC3E}">
        <p14:creationId xmlns:p14="http://schemas.microsoft.com/office/powerpoint/2010/main" val="28363871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B7DB-E985-44CE-931D-8A214119611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49A23-155F-4056-BE9C-415733D603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0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and other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18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169065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7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4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686225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4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2925893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467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1378522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0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403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51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8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6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1930386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 Slid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3867912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Email address or…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7231780" y="6483858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sz="1200" b="1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213027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315101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/>
              <a:t>Section X (use only if presentation is in sections)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6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3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7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1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92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588"/>
            <a:ext cx="8229600" cy="102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46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>
                <a:solidFill>
                  <a:srgbClr val="193B7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2" r:id="rId2"/>
    <p:sldLayoutId id="2147483822" r:id="rId3"/>
    <p:sldLayoutId id="2147483833" r:id="rId4"/>
    <p:sldLayoutId id="2147483824" r:id="rId5"/>
    <p:sldLayoutId id="2147483834" r:id="rId6"/>
    <p:sldLayoutId id="2147483825" r:id="rId7"/>
    <p:sldLayoutId id="2147483835" r:id="rId8"/>
    <p:sldLayoutId id="2147483826" r:id="rId9"/>
    <p:sldLayoutId id="2147483843" r:id="rId10"/>
    <p:sldLayoutId id="2147483827" r:id="rId11"/>
    <p:sldLayoutId id="2147483837" r:id="rId12"/>
    <p:sldLayoutId id="2147483828" r:id="rId13"/>
    <p:sldLayoutId id="2147483838" r:id="rId14"/>
    <p:sldLayoutId id="2147483829" r:id="rId15"/>
    <p:sldLayoutId id="2147483839" r:id="rId16"/>
    <p:sldLayoutId id="2147483830" r:id="rId17"/>
    <p:sldLayoutId id="2147483840" r:id="rId18"/>
    <p:sldLayoutId id="2147483831" r:id="rId19"/>
    <p:sldLayoutId id="2147483841" r:id="rId20"/>
    <p:sldLayoutId id="2147483842" r:id="rId2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 dirty="0">
          <a:solidFill>
            <a:srgbClr val="193B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Blip>
          <a:blip r:embed="rId23"/>
        </a:buBlip>
        <a:defRPr sz="2400" kern="1200">
          <a:solidFill>
            <a:srgbClr val="193B7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93B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Tx/>
        <a:buBlip>
          <a:blip r:embed="rId23"/>
        </a:buBlip>
        <a:defRPr sz="1800" kern="1200">
          <a:solidFill>
            <a:srgbClr val="193B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193B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193B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tests of the SIRTI with software live-time correction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C. Michotte, M. Nonis, </a:t>
            </a:r>
            <a:br>
              <a:rPr lang="fr-FR" dirty="0"/>
            </a:br>
            <a:r>
              <a:rPr lang="fr-FR" dirty="0"/>
              <a:t>R. Fitzgerald (NIST)</a:t>
            </a:r>
          </a:p>
        </p:txBody>
      </p:sp>
    </p:spTree>
    <p:extLst>
      <p:ext uri="{BB962C8B-B14F-4D97-AF65-F5344CB8AC3E}">
        <p14:creationId xmlns:p14="http://schemas.microsoft.com/office/powerpoint/2010/main" val="172780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BAB07C88-0D84-AFDF-58A0-76E7CD50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0" y="1364648"/>
            <a:ext cx="4474840" cy="5088688"/>
          </a:xfrm>
        </p:spPr>
        <p:txBody>
          <a:bodyPr>
            <a:normAutofit/>
          </a:bodyPr>
          <a:lstStyle/>
          <a:p>
            <a:r>
              <a:rPr lang="fr-FR" sz="2000" dirty="0"/>
              <a:t>MTR2: </a:t>
            </a:r>
            <a:r>
              <a:rPr lang="fr-FR" sz="2000" dirty="0" err="1"/>
              <a:t>extended</a:t>
            </a:r>
            <a:r>
              <a:rPr lang="fr-FR" sz="2000" dirty="0"/>
              <a:t> </a:t>
            </a:r>
            <a:r>
              <a:rPr lang="fr-FR" sz="2000" dirty="0" err="1"/>
              <a:t>dead</a:t>
            </a:r>
            <a:r>
              <a:rPr lang="fr-FR" sz="2000" dirty="0"/>
              <a:t>-time module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additional</a:t>
            </a:r>
            <a:r>
              <a:rPr lang="fr-FR" sz="2000" dirty="0"/>
              <a:t> </a:t>
            </a:r>
            <a:r>
              <a:rPr lang="fr-FR" sz="2000" dirty="0" err="1"/>
              <a:t>features</a:t>
            </a:r>
            <a:br>
              <a:rPr lang="fr-FR" sz="2000" dirty="0"/>
            </a:br>
            <a:r>
              <a:rPr lang="fr-FR" sz="1800" dirty="0"/>
              <a:t>(Bouchard J., ARI 52, 2000, 441)</a:t>
            </a:r>
          </a:p>
          <a:p>
            <a:r>
              <a:rPr lang="fr-FR" sz="2000" dirty="0"/>
              <a:t>Dead time of 30 </a:t>
            </a:r>
            <a:r>
              <a:rPr lang="fr-FR" sz="2000" dirty="0">
                <a:latin typeface="Symbol" panose="05050102010706020507" pitchFamily="18" charset="2"/>
              </a:rPr>
              <a:t>m</a:t>
            </a:r>
            <a:r>
              <a:rPr lang="fr-FR" sz="2000" dirty="0"/>
              <a:t>s</a:t>
            </a:r>
          </a:p>
          <a:p>
            <a:r>
              <a:rPr lang="fr-FR" sz="2000" dirty="0" err="1"/>
              <a:t>Clock</a:t>
            </a:r>
            <a:r>
              <a:rPr lang="fr-FR" sz="2000" dirty="0"/>
              <a:t> </a:t>
            </a:r>
            <a:r>
              <a:rPr lang="fr-FR" sz="2000" dirty="0" err="1"/>
              <a:t>frequency</a:t>
            </a:r>
            <a:r>
              <a:rPr lang="fr-FR" sz="2000" dirty="0"/>
              <a:t> </a:t>
            </a:r>
            <a:r>
              <a:rPr lang="fr-FR" sz="2000" i="1" dirty="0"/>
              <a:t>f</a:t>
            </a:r>
            <a:r>
              <a:rPr lang="fr-FR" sz="2000" dirty="0"/>
              <a:t> = 1 MHz</a:t>
            </a:r>
            <a:br>
              <a:rPr lang="fr-FR" sz="2000" dirty="0"/>
            </a:br>
            <a:r>
              <a:rPr lang="fr-FR" sz="2000" dirty="0"/>
              <a:t>(</a:t>
            </a:r>
            <a:r>
              <a:rPr lang="fr-FR" sz="2000" dirty="0" err="1"/>
              <a:t>measured</a:t>
            </a:r>
            <a:r>
              <a:rPr lang="fr-FR" sz="2000" dirty="0"/>
              <a:t>, </a:t>
            </a:r>
            <a:r>
              <a:rPr lang="fr-FR" sz="2000" dirty="0" err="1"/>
              <a:t>under</a:t>
            </a:r>
            <a:r>
              <a:rPr lang="fr-FR" sz="2000" dirty="0"/>
              <a:t> control)</a:t>
            </a:r>
            <a:br>
              <a:rPr lang="fr-FR" sz="2000" dirty="0"/>
            </a:br>
            <a:endParaRPr lang="fr-FR" sz="2000" dirty="0"/>
          </a:p>
          <a:p>
            <a:r>
              <a:rPr lang="fr-FR" sz="2000" i="1" dirty="0" err="1"/>
              <a:t>N</a:t>
            </a:r>
            <a:r>
              <a:rPr lang="fr-FR" sz="2000" baseline="-25000" dirty="0" err="1"/>
              <a:t>clock</a:t>
            </a:r>
            <a:r>
              <a:rPr lang="fr-FR" sz="2000" baseline="-25000" dirty="0"/>
              <a:t> out </a:t>
            </a:r>
            <a:r>
              <a:rPr lang="fr-FR" sz="2000" dirty="0" err="1"/>
              <a:t>number</a:t>
            </a:r>
            <a:r>
              <a:rPr lang="fr-FR" sz="2000" dirty="0"/>
              <a:t> of </a:t>
            </a:r>
            <a:r>
              <a:rPr lang="fr-FR" sz="2000" dirty="0" err="1"/>
              <a:t>clock</a:t>
            </a:r>
            <a:r>
              <a:rPr lang="fr-FR" sz="2000" dirty="0"/>
              <a:t> pulses </a:t>
            </a:r>
            <a:r>
              <a:rPr lang="fr-FR" sz="2000" dirty="0" err="1"/>
              <a:t>surviving</a:t>
            </a:r>
            <a:r>
              <a:rPr lang="fr-FR" sz="2000" dirty="0"/>
              <a:t> the </a:t>
            </a:r>
            <a:r>
              <a:rPr lang="fr-FR" sz="2000" dirty="0" err="1"/>
              <a:t>dead</a:t>
            </a:r>
            <a:r>
              <a:rPr lang="fr-FR" sz="2000" dirty="0"/>
              <a:t> time</a:t>
            </a:r>
          </a:p>
          <a:p>
            <a:r>
              <a:rPr lang="fr-FR" sz="2000" i="1" dirty="0" err="1"/>
              <a:t>N</a:t>
            </a:r>
            <a:r>
              <a:rPr lang="fr-FR" sz="2000" baseline="-25000" dirty="0" err="1"/>
              <a:t>counts</a:t>
            </a:r>
            <a:r>
              <a:rPr lang="fr-FR" sz="2000" dirty="0"/>
              <a:t> </a:t>
            </a:r>
            <a:r>
              <a:rPr lang="fr-FR" sz="2000" dirty="0" err="1"/>
              <a:t>number</a:t>
            </a:r>
            <a:r>
              <a:rPr lang="fr-FR" sz="2000" dirty="0"/>
              <a:t> of SIRTI pulses </a:t>
            </a:r>
            <a:r>
              <a:rPr lang="fr-FR" sz="2000" dirty="0" err="1"/>
              <a:t>surviving</a:t>
            </a:r>
            <a:r>
              <a:rPr lang="fr-FR" sz="2000" dirty="0"/>
              <a:t> the </a:t>
            </a:r>
            <a:r>
              <a:rPr lang="fr-FR" sz="2000" dirty="0" err="1"/>
              <a:t>dead</a:t>
            </a:r>
            <a:r>
              <a:rPr lang="fr-FR" sz="2000" dirty="0"/>
              <a:t> time</a:t>
            </a:r>
          </a:p>
          <a:p>
            <a:r>
              <a:rPr lang="fr-FR" sz="2000" dirty="0"/>
              <a:t>Live-time correction </a:t>
            </a:r>
            <a:r>
              <a:rPr lang="fr-FR" sz="2000" dirty="0" err="1"/>
              <a:t>is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1" dirty="0"/>
              <a:t>f</a:t>
            </a:r>
            <a:r>
              <a:rPr lang="fr-FR" sz="2000" dirty="0"/>
              <a:t> / (</a:t>
            </a:r>
            <a:r>
              <a:rPr lang="fr-FR" sz="2000" i="1" dirty="0" err="1"/>
              <a:t>N</a:t>
            </a:r>
            <a:r>
              <a:rPr lang="fr-FR" sz="2000" baseline="-25000" dirty="0" err="1"/>
              <a:t>clock</a:t>
            </a:r>
            <a:r>
              <a:rPr lang="fr-FR" sz="2000" baseline="-25000" dirty="0"/>
              <a:t> out</a:t>
            </a:r>
            <a:r>
              <a:rPr lang="fr-FR" sz="2000" dirty="0"/>
              <a:t> – </a:t>
            </a:r>
            <a:r>
              <a:rPr lang="fr-FR" sz="2000" i="1" dirty="0" err="1"/>
              <a:t>N</a:t>
            </a:r>
            <a:r>
              <a:rPr lang="fr-FR" sz="2000" baseline="-25000" dirty="0" err="1"/>
              <a:t>counts</a:t>
            </a:r>
            <a:r>
              <a:rPr lang="fr-FR" sz="2000" dirty="0"/>
              <a:t> </a:t>
            </a:r>
            <a:r>
              <a:rPr lang="fr-FR" sz="2000" i="1" dirty="0"/>
              <a:t>f</a:t>
            </a:r>
            <a:r>
              <a:rPr lang="fr-FR" sz="2000" dirty="0"/>
              <a:t> 5 ns)</a:t>
            </a:r>
            <a:endParaRPr lang="fr-FR" sz="2000" i="1" baseline="30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present</a:t>
            </a:r>
            <a:r>
              <a:rPr lang="fr-FR" dirty="0"/>
              <a:t> SIRTI </a:t>
            </a:r>
            <a:r>
              <a:rPr lang="fr-FR" dirty="0" err="1"/>
              <a:t>electronics</a:t>
            </a:r>
            <a:endParaRPr lang="fr-FR" dirty="0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81FB00C7-49C4-B081-8958-4B156F6B0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3651568" cy="5489391"/>
          </a:xfrm>
          <a:prstGeom prst="rect">
            <a:avLst/>
          </a:prstGeom>
        </p:spPr>
      </p:pic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18A5883-82A2-489D-0741-7122800BF819}"/>
              </a:ext>
            </a:extLst>
          </p:cNvPr>
          <p:cNvCxnSpPr>
            <a:cxnSpLocks/>
          </p:cNvCxnSpPr>
          <p:nvPr/>
        </p:nvCxnSpPr>
        <p:spPr>
          <a:xfrm>
            <a:off x="5868144" y="602955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E42D964F-7552-3A65-E0EB-F6B37BD7E398}"/>
              </a:ext>
            </a:extLst>
          </p:cNvPr>
          <p:cNvSpPr txBox="1"/>
          <p:nvPr/>
        </p:nvSpPr>
        <p:spPr>
          <a:xfrm>
            <a:off x="5796136" y="6073551"/>
            <a:ext cx="1787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</a:rPr>
              <a:t>10</a:t>
            </a:r>
            <a:r>
              <a:rPr lang="fr-FR" sz="1400" baseline="30000" dirty="0">
                <a:solidFill>
                  <a:schemeClr val="tx2"/>
                </a:solidFill>
              </a:rPr>
              <a:t>-4</a:t>
            </a:r>
            <a:r>
              <a:rPr lang="fr-FR" sz="1400" dirty="0">
                <a:solidFill>
                  <a:schemeClr val="tx2"/>
                </a:solidFill>
              </a:rPr>
              <a:t> </a:t>
            </a:r>
            <a:r>
              <a:rPr lang="fr-FR" sz="1400" dirty="0" err="1">
                <a:solidFill>
                  <a:schemeClr val="tx2"/>
                </a:solidFill>
              </a:rPr>
              <a:t>effect</a:t>
            </a:r>
            <a:r>
              <a:rPr lang="fr-FR" sz="1400" dirty="0">
                <a:solidFill>
                  <a:schemeClr val="tx2"/>
                </a:solidFill>
              </a:rPr>
              <a:t> in SIRTI </a:t>
            </a:r>
            <a:r>
              <a:rPr lang="fr-FR" sz="1400" dirty="0" err="1">
                <a:solidFill>
                  <a:schemeClr val="tx2"/>
                </a:solidFill>
              </a:rPr>
              <a:t>KCs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755E656-F6CD-3C4B-F573-2411D1094BF9}"/>
              </a:ext>
            </a:extLst>
          </p:cNvPr>
          <p:cNvSpPr txBox="1"/>
          <p:nvPr/>
        </p:nvSpPr>
        <p:spPr>
          <a:xfrm>
            <a:off x="251520" y="1844824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0.5 </a:t>
            </a:r>
            <a:r>
              <a:rPr lang="fr-FR" sz="1400" dirty="0">
                <a:latin typeface="Symbol" panose="05050102010706020507" pitchFamily="18" charset="2"/>
              </a:rPr>
              <a:t>m</a:t>
            </a:r>
            <a:r>
              <a:rPr lang="fr-FR" sz="1400" dirty="0"/>
              <a:t>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CF9A3F7-95A9-7760-0E78-3DA97E7DF2AF}"/>
              </a:ext>
            </a:extLst>
          </p:cNvPr>
          <p:cNvSpPr txBox="1"/>
          <p:nvPr/>
        </p:nvSpPr>
        <p:spPr>
          <a:xfrm>
            <a:off x="182772" y="283438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 MHz</a:t>
            </a:r>
          </a:p>
        </p:txBody>
      </p:sp>
    </p:spTree>
    <p:extLst>
      <p:ext uri="{BB962C8B-B14F-4D97-AF65-F5344CB8AC3E}">
        <p14:creationId xmlns:p14="http://schemas.microsoft.com/office/powerpoint/2010/main" val="311500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BAB07C88-0D84-AFDF-58A0-76E7CD50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0" y="1364647"/>
            <a:ext cx="4474840" cy="5283333"/>
          </a:xfrm>
        </p:spPr>
        <p:txBody>
          <a:bodyPr>
            <a:normAutofit fontScale="92500" lnSpcReduction="10000"/>
          </a:bodyPr>
          <a:lstStyle/>
          <a:p>
            <a:r>
              <a:rPr lang="fr-FR" sz="2000" dirty="0"/>
              <a:t>Basic commercial modules </a:t>
            </a:r>
            <a:r>
              <a:rPr lang="fr-FR" sz="2000" dirty="0" err="1"/>
              <a:t>only</a:t>
            </a:r>
            <a:endParaRPr lang="fr-FR" sz="2000" dirty="0"/>
          </a:p>
          <a:p>
            <a:r>
              <a:rPr lang="fr-FR" sz="2000" dirty="0"/>
              <a:t>No </a:t>
            </a:r>
            <a:r>
              <a:rPr lang="fr-FR" sz="2000" dirty="0" err="1"/>
              <a:t>external</a:t>
            </a:r>
            <a:r>
              <a:rPr lang="fr-FR" sz="2000" dirty="0"/>
              <a:t> </a:t>
            </a:r>
            <a:r>
              <a:rPr lang="fr-FR" sz="2000" dirty="0" err="1"/>
              <a:t>clock</a:t>
            </a:r>
            <a:endParaRPr lang="fr-FR" sz="2000" dirty="0"/>
          </a:p>
          <a:p>
            <a:r>
              <a:rPr lang="fr-FR" sz="2000" dirty="0"/>
              <a:t>NI USB 6341 </a:t>
            </a:r>
            <a:r>
              <a:rPr lang="fr-FR" sz="2000" dirty="0" err="1"/>
              <a:t>measures</a:t>
            </a:r>
            <a:r>
              <a:rPr lang="fr-FR" sz="2000" dirty="0"/>
              <a:t> the time </a:t>
            </a:r>
            <a:r>
              <a:rPr lang="fr-FR" sz="2000" dirty="0" err="1"/>
              <a:t>difference</a:t>
            </a:r>
            <a:r>
              <a:rPr lang="fr-FR" sz="2000" dirty="0"/>
              <a:t> </a:t>
            </a:r>
            <a:r>
              <a:rPr lang="fr-FR" sz="2000" b="1" i="1" dirty="0">
                <a:solidFill>
                  <a:schemeClr val="accent2"/>
                </a:solidFill>
              </a:rPr>
              <a:t>d</a:t>
            </a:r>
            <a:r>
              <a:rPr lang="fr-FR" sz="2000" dirty="0"/>
              <a:t> </a:t>
            </a:r>
            <a:r>
              <a:rPr lang="fr-FR" sz="2000" dirty="0" err="1"/>
              <a:t>between</a:t>
            </a:r>
            <a:r>
              <a:rPr lang="fr-FR" sz="2000" dirty="0"/>
              <a:t> 2 </a:t>
            </a:r>
            <a:r>
              <a:rPr lang="fr-FR" sz="2000" dirty="0" err="1"/>
              <a:t>consecutive</a:t>
            </a:r>
            <a:r>
              <a:rPr lang="fr-FR" sz="2000" dirty="0"/>
              <a:t> pulses</a:t>
            </a:r>
          </a:p>
          <a:p>
            <a:r>
              <a:rPr lang="fr-FR" sz="2000" dirty="0"/>
              <a:t>Extended </a:t>
            </a:r>
            <a:r>
              <a:rPr lang="fr-FR" sz="2000" dirty="0" err="1"/>
              <a:t>dead</a:t>
            </a:r>
            <a:r>
              <a:rPr lang="fr-FR" sz="2000" dirty="0"/>
              <a:t> time of 30 </a:t>
            </a:r>
            <a:r>
              <a:rPr lang="fr-FR" sz="2000" dirty="0">
                <a:latin typeface="Symbol" panose="05050102010706020507" pitchFamily="18" charset="2"/>
              </a:rPr>
              <a:t>m</a:t>
            </a:r>
            <a:r>
              <a:rPr lang="fr-FR" sz="2000" dirty="0"/>
              <a:t>s</a:t>
            </a:r>
          </a:p>
          <a:p>
            <a:r>
              <a:rPr lang="fr-FR" sz="2000" dirty="0"/>
              <a:t>Method: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 err="1"/>
              <a:t>Additional</a:t>
            </a:r>
            <a:r>
              <a:rPr lang="fr-FR" sz="2000" dirty="0"/>
              <a:t> </a:t>
            </a:r>
            <a:r>
              <a:rPr lang="fr-FR" sz="2000" dirty="0" err="1"/>
              <a:t>features</a:t>
            </a:r>
            <a:r>
              <a:rPr lang="fr-FR" sz="2000" dirty="0"/>
              <a:t> of MTR2 are not </a:t>
            </a:r>
            <a:r>
              <a:rPr lang="fr-FR" sz="2000" dirty="0" err="1"/>
              <a:t>considered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0588"/>
            <a:ext cx="8229600" cy="1024128"/>
          </a:xfrm>
        </p:spPr>
        <p:txBody>
          <a:bodyPr/>
          <a:lstStyle/>
          <a:p>
            <a:r>
              <a:rPr lang="fr-FR" dirty="0"/>
              <a:t>SIRTI </a:t>
            </a:r>
            <a:r>
              <a:rPr lang="fr-FR" dirty="0" err="1"/>
              <a:t>electronics</a:t>
            </a:r>
            <a:r>
              <a:rPr lang="fr-FR" dirty="0"/>
              <a:t>, </a:t>
            </a:r>
            <a:r>
              <a:rPr lang="fr-FR" dirty="0" err="1"/>
              <a:t>following</a:t>
            </a:r>
            <a:r>
              <a:rPr lang="fr-FR" dirty="0"/>
              <a:t> R. </a:t>
            </a:r>
            <a:r>
              <a:rPr lang="fr-FR" dirty="0" err="1"/>
              <a:t>Fitzgerald’s</a:t>
            </a:r>
            <a:r>
              <a:rPr lang="fr-FR" dirty="0"/>
              <a:t> </a:t>
            </a:r>
            <a:r>
              <a:rPr lang="fr-FR" dirty="0" err="1"/>
              <a:t>method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						</a:t>
            </a:r>
            <a:r>
              <a:rPr lang="fr-FR" sz="2000" dirty="0"/>
              <a:t>(ARI 159, 2020, 109101)</a:t>
            </a:r>
            <a:endParaRPr lang="fr-FR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62C2707D-FFB6-8BE7-FF98-6060885C6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58" y="1284755"/>
            <a:ext cx="3421503" cy="5363226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EB1E448C-9941-B73F-D93A-E9F2DA4BE931}"/>
              </a:ext>
            </a:extLst>
          </p:cNvPr>
          <p:cNvSpPr txBox="1"/>
          <p:nvPr/>
        </p:nvSpPr>
        <p:spPr>
          <a:xfrm>
            <a:off x="2228209" y="6429306"/>
            <a:ext cx="1293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* </a:t>
            </a:r>
            <a:r>
              <a:rPr lang="fr-FR" sz="1200" dirty="0" err="1"/>
              <a:t>Slightly</a:t>
            </a:r>
            <a:r>
              <a:rPr lang="fr-FR" sz="1200" dirty="0"/>
              <a:t> </a:t>
            </a:r>
            <a:r>
              <a:rPr lang="fr-FR" sz="1200" dirty="0" err="1"/>
              <a:t>adapted</a:t>
            </a:r>
            <a:endParaRPr lang="fr-FR" sz="12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DD5A7CE-31DF-8A6E-85A6-2010F447A133}"/>
              </a:ext>
            </a:extLst>
          </p:cNvPr>
          <p:cNvSpPr txBox="1"/>
          <p:nvPr/>
        </p:nvSpPr>
        <p:spPr>
          <a:xfrm>
            <a:off x="2133218" y="614907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*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EDA75BB6-EBF8-65CD-6645-D60F9ECC81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850" t="39920" r="29525" b="39921"/>
          <a:stretch/>
        </p:blipFill>
        <p:spPr>
          <a:xfrm>
            <a:off x="4964206" y="3441693"/>
            <a:ext cx="2970348" cy="1584173"/>
          </a:xfrm>
          <a:prstGeom prst="rect">
            <a:avLst/>
          </a:prstGeom>
        </p:spPr>
      </p:pic>
      <p:grpSp>
        <p:nvGrpSpPr>
          <p:cNvPr id="56" name="Groupe 55">
            <a:extLst>
              <a:ext uri="{FF2B5EF4-FFF2-40B4-BE49-F238E27FC236}">
                <a16:creationId xmlns:a16="http://schemas.microsoft.com/office/drawing/2014/main" id="{0766EF90-4239-4C31-0275-98D8C38F4263}"/>
              </a:ext>
            </a:extLst>
          </p:cNvPr>
          <p:cNvGrpSpPr/>
          <p:nvPr/>
        </p:nvGrpSpPr>
        <p:grpSpPr>
          <a:xfrm>
            <a:off x="5129849" y="5191040"/>
            <a:ext cx="3180828" cy="304756"/>
            <a:chOff x="1031132" y="2132856"/>
            <a:chExt cx="2460748" cy="736804"/>
          </a:xfrm>
        </p:grpSpPr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F1FC22A5-0E7C-546E-AF78-9D4F8045FF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1132" y="2132856"/>
              <a:ext cx="0" cy="73680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D0B3D3E3-B5B9-59E7-A46F-6A39C3702103}"/>
                </a:ext>
              </a:extLst>
            </p:cNvPr>
            <p:cNvCxnSpPr>
              <a:cxnSpLocks/>
            </p:cNvCxnSpPr>
            <p:nvPr/>
          </p:nvCxnSpPr>
          <p:spPr>
            <a:xfrm>
              <a:off x="1031132" y="2132856"/>
              <a:ext cx="166866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8BF2FDBF-A4CF-15C5-30E6-4CD213054A6D}"/>
                </a:ext>
              </a:extLst>
            </p:cNvPr>
            <p:cNvCxnSpPr/>
            <p:nvPr/>
          </p:nvCxnSpPr>
          <p:spPr>
            <a:xfrm>
              <a:off x="2699792" y="2132856"/>
              <a:ext cx="0" cy="73680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3F5A6BD8-C8E2-4BC4-0D5B-96F91F5BED24}"/>
                </a:ext>
              </a:extLst>
            </p:cNvPr>
            <p:cNvCxnSpPr>
              <a:cxnSpLocks/>
            </p:cNvCxnSpPr>
            <p:nvPr/>
          </p:nvCxnSpPr>
          <p:spPr>
            <a:xfrm>
              <a:off x="2699792" y="2869660"/>
              <a:ext cx="79208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7" name="ZoneTexte 56">
            <a:extLst>
              <a:ext uri="{FF2B5EF4-FFF2-40B4-BE49-F238E27FC236}">
                <a16:creationId xmlns:a16="http://schemas.microsoft.com/office/drawing/2014/main" id="{D4B01D93-C17E-95E9-886C-CC5AB4312AA4}"/>
              </a:ext>
            </a:extLst>
          </p:cNvPr>
          <p:cNvSpPr txBox="1"/>
          <p:nvPr/>
        </p:nvSpPr>
        <p:spPr>
          <a:xfrm>
            <a:off x="6262930" y="48691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chemeClr val="accent2"/>
                </a:solidFill>
              </a:rPr>
              <a:t>d</a:t>
            </a:r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91DC0B9E-C09C-3064-9506-773BE0433EF8}"/>
              </a:ext>
            </a:extLst>
          </p:cNvPr>
          <p:cNvCxnSpPr/>
          <p:nvPr/>
        </p:nvCxnSpPr>
        <p:spPr>
          <a:xfrm>
            <a:off x="5142325" y="5589240"/>
            <a:ext cx="12241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55F20A76-E7EB-48C6-E3B1-09C74C4D13C9}"/>
              </a:ext>
            </a:extLst>
          </p:cNvPr>
          <p:cNvSpPr txBox="1"/>
          <p:nvPr/>
        </p:nvSpPr>
        <p:spPr>
          <a:xfrm>
            <a:off x="5407182" y="5603564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3"/>
                </a:solidFill>
              </a:rPr>
              <a:t>30 </a:t>
            </a:r>
            <a:r>
              <a:rPr lang="fr-FR" b="1" dirty="0">
                <a:solidFill>
                  <a:schemeClr val="accent3"/>
                </a:solidFill>
                <a:latin typeface="Symbol" panose="05050102010706020507" pitchFamily="18" charset="2"/>
              </a:rPr>
              <a:t>m</a:t>
            </a:r>
            <a:r>
              <a:rPr lang="fr-FR" b="1" dirty="0">
                <a:solidFill>
                  <a:schemeClr val="accent3"/>
                </a:solidFill>
              </a:rPr>
              <a:t>s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4A22B62E-E869-0A56-3194-68EE2CE928CC}"/>
              </a:ext>
            </a:extLst>
          </p:cNvPr>
          <p:cNvCxnSpPr>
            <a:cxnSpLocks/>
          </p:cNvCxnSpPr>
          <p:nvPr/>
        </p:nvCxnSpPr>
        <p:spPr>
          <a:xfrm>
            <a:off x="6366461" y="5589240"/>
            <a:ext cx="938739" cy="0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3" name="ZoneTexte 52">
            <a:extLst>
              <a:ext uri="{FF2B5EF4-FFF2-40B4-BE49-F238E27FC236}">
                <a16:creationId xmlns:a16="http://schemas.microsoft.com/office/drawing/2014/main" id="{137CB5B0-2162-43B3-FF5B-6C83C7E158EF}"/>
              </a:ext>
            </a:extLst>
          </p:cNvPr>
          <p:cNvSpPr txBox="1"/>
          <p:nvPr/>
        </p:nvSpPr>
        <p:spPr>
          <a:xfrm>
            <a:off x="6366461" y="5589240"/>
            <a:ext cx="1035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4"/>
                </a:solidFill>
              </a:rPr>
              <a:t>Live time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E2FC3382-8EE9-84B6-0419-8FA81F260946}"/>
              </a:ext>
            </a:extLst>
          </p:cNvPr>
          <p:cNvGrpSpPr/>
          <p:nvPr/>
        </p:nvGrpSpPr>
        <p:grpSpPr>
          <a:xfrm>
            <a:off x="5058725" y="5023423"/>
            <a:ext cx="77747" cy="469930"/>
            <a:chOff x="5142325" y="5025866"/>
            <a:chExt cx="77747" cy="469930"/>
          </a:xfrm>
        </p:grpSpPr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BA92910F-9937-53AC-ED56-DA656CCC7594}"/>
                </a:ext>
              </a:extLst>
            </p:cNvPr>
            <p:cNvCxnSpPr/>
            <p:nvPr/>
          </p:nvCxnSpPr>
          <p:spPr>
            <a:xfrm flipV="1">
              <a:off x="5144921" y="5025866"/>
              <a:ext cx="0" cy="469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9318BD2C-1221-49B2-CAED-D64E27315C08}"/>
                </a:ext>
              </a:extLst>
            </p:cNvPr>
            <p:cNvCxnSpPr/>
            <p:nvPr/>
          </p:nvCxnSpPr>
          <p:spPr>
            <a:xfrm>
              <a:off x="5142325" y="5025866"/>
              <a:ext cx="77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5E928464-140B-EE6F-2071-BFB4834BA80D}"/>
                </a:ext>
              </a:extLst>
            </p:cNvPr>
            <p:cNvCxnSpPr/>
            <p:nvPr/>
          </p:nvCxnSpPr>
          <p:spPr>
            <a:xfrm flipV="1">
              <a:off x="5220072" y="5025866"/>
              <a:ext cx="0" cy="469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ADB3527C-D065-BA8B-7A3B-B619C5BB2F6B}"/>
              </a:ext>
            </a:extLst>
          </p:cNvPr>
          <p:cNvGrpSpPr/>
          <p:nvPr/>
        </p:nvGrpSpPr>
        <p:grpSpPr>
          <a:xfrm>
            <a:off x="7290094" y="5018399"/>
            <a:ext cx="77747" cy="469930"/>
            <a:chOff x="5142325" y="5025866"/>
            <a:chExt cx="77747" cy="469930"/>
          </a:xfrm>
        </p:grpSpPr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5C6F3495-4C59-CF16-353D-58B6EEDA30B8}"/>
                </a:ext>
              </a:extLst>
            </p:cNvPr>
            <p:cNvCxnSpPr/>
            <p:nvPr/>
          </p:nvCxnSpPr>
          <p:spPr>
            <a:xfrm flipV="1">
              <a:off x="5144921" y="5025866"/>
              <a:ext cx="0" cy="469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D37BF33B-AFF1-8E62-8540-E39F87119017}"/>
                </a:ext>
              </a:extLst>
            </p:cNvPr>
            <p:cNvCxnSpPr/>
            <p:nvPr/>
          </p:nvCxnSpPr>
          <p:spPr>
            <a:xfrm>
              <a:off x="5142325" y="5025866"/>
              <a:ext cx="77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58EEA7D9-86CE-B411-2BC4-63876C04942F}"/>
                </a:ext>
              </a:extLst>
            </p:cNvPr>
            <p:cNvCxnSpPr/>
            <p:nvPr/>
          </p:nvCxnSpPr>
          <p:spPr>
            <a:xfrm flipV="1">
              <a:off x="5220072" y="5025866"/>
              <a:ext cx="0" cy="469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4183010F-5CB0-96B2-C3F5-20AF40540DEB}"/>
              </a:ext>
            </a:extLst>
          </p:cNvPr>
          <p:cNvSpPr txBox="1"/>
          <p:nvPr/>
        </p:nvSpPr>
        <p:spPr>
          <a:xfrm>
            <a:off x="457200" y="1916832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0.5 </a:t>
            </a:r>
            <a:r>
              <a:rPr lang="fr-FR" sz="1400" dirty="0">
                <a:latin typeface="Symbol" panose="05050102010706020507" pitchFamily="18" charset="2"/>
              </a:rPr>
              <a:t>m</a:t>
            </a:r>
            <a:r>
              <a:rPr lang="fr-FR" sz="1400" dirty="0"/>
              <a:t>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D97E203-FA19-B433-4AFA-9FA2B13AA4D3}"/>
              </a:ext>
            </a:extLst>
          </p:cNvPr>
          <p:cNvSpPr txBox="1"/>
          <p:nvPr/>
        </p:nvSpPr>
        <p:spPr>
          <a:xfrm>
            <a:off x="4326234" y="4770904"/>
            <a:ext cx="66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accent1"/>
                </a:solidFill>
              </a:rPr>
              <a:t>200 ns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1DE0ABE7-CB37-20CD-6303-4C62BDACAAB7}"/>
              </a:ext>
            </a:extLst>
          </p:cNvPr>
          <p:cNvCxnSpPr>
            <a:cxnSpLocks/>
          </p:cNvCxnSpPr>
          <p:nvPr/>
        </p:nvCxnSpPr>
        <p:spPr>
          <a:xfrm flipH="1" flipV="1">
            <a:off x="5178090" y="5036285"/>
            <a:ext cx="187842" cy="4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9C0E04C4-D1C3-B6C4-4039-B6A5AF64D8C3}"/>
              </a:ext>
            </a:extLst>
          </p:cNvPr>
          <p:cNvCxnSpPr>
            <a:cxnSpLocks/>
          </p:cNvCxnSpPr>
          <p:nvPr/>
        </p:nvCxnSpPr>
        <p:spPr>
          <a:xfrm flipV="1">
            <a:off x="4830901" y="5032213"/>
            <a:ext cx="187842" cy="4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96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B2B4DA7-EF55-78D8-1F89-03239D218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R. Fitzgerald </a:t>
            </a:r>
            <a:r>
              <a:rPr lang="fr-FR" dirty="0" err="1"/>
              <a:t>developed</a:t>
            </a:r>
            <a:r>
              <a:rPr lang="fr-FR" dirty="0"/>
              <a:t> the </a:t>
            </a:r>
            <a:r>
              <a:rPr lang="fr-FR" dirty="0" err="1"/>
              <a:t>LabView</a:t>
            </a:r>
            <a:r>
              <a:rPr lang="fr-FR" dirty="0"/>
              <a:t> software for the NI6341</a:t>
            </a:r>
          </a:p>
          <a:p>
            <a:endParaRPr lang="fr-FR" dirty="0"/>
          </a:p>
          <a:p>
            <a:r>
              <a:rPr lang="fr-FR" dirty="0"/>
              <a:t>He </a:t>
            </a:r>
            <a:r>
              <a:rPr lang="fr-FR" dirty="0" err="1"/>
              <a:t>compared</a:t>
            </a:r>
            <a:r>
              <a:rPr lang="fr-FR" dirty="0"/>
              <a:t> the </a:t>
            </a:r>
            <a:r>
              <a:rPr lang="fr-FR" dirty="0" err="1"/>
              <a:t>results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NIST </a:t>
            </a:r>
            <a:r>
              <a:rPr lang="fr-FR" dirty="0" err="1"/>
              <a:t>reference</a:t>
            </a:r>
            <a:r>
              <a:rPr lang="fr-FR" dirty="0"/>
              <a:t> live-time module and </a:t>
            </a:r>
            <a:r>
              <a:rPr lang="fr-FR" dirty="0" err="1"/>
              <a:t>found</a:t>
            </a:r>
            <a:r>
              <a:rPr lang="fr-FR" dirty="0"/>
              <a:t> agreement </a:t>
            </a:r>
            <a:r>
              <a:rPr lang="fr-FR" dirty="0" err="1"/>
              <a:t>within</a:t>
            </a:r>
            <a:r>
              <a:rPr lang="fr-FR"/>
              <a:t> 2 x 10</a:t>
            </a:r>
            <a:r>
              <a:rPr lang="fr-FR" baseline="30000"/>
              <a:t>-4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5EA2DFB-2E58-81A1-A174-2F1EC176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at NIST</a:t>
            </a:r>
          </a:p>
        </p:txBody>
      </p:sp>
    </p:spTree>
    <p:extLst>
      <p:ext uri="{BB962C8B-B14F-4D97-AF65-F5344CB8AC3E}">
        <p14:creationId xmlns:p14="http://schemas.microsoft.com/office/powerpoint/2010/main" val="20748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>
            <a:extLst>
              <a:ext uri="{FF2B5EF4-FFF2-40B4-BE49-F238E27FC236}">
                <a16:creationId xmlns:a16="http://schemas.microsoft.com/office/drawing/2014/main" id="{61F23E54-79A4-BED1-FB7F-F80554E88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97" y="1113492"/>
            <a:ext cx="8229600" cy="840216"/>
          </a:xfrm>
        </p:spPr>
        <p:txBody>
          <a:bodyPr/>
          <a:lstStyle/>
          <a:p>
            <a:r>
              <a:rPr lang="fr-FR" sz="1800" dirty="0" err="1"/>
              <a:t>Threshold</a:t>
            </a:r>
            <a:r>
              <a:rPr lang="fr-FR" sz="1800" dirty="0"/>
              <a:t> set </a:t>
            </a:r>
            <a:r>
              <a:rPr lang="fr-FR" sz="1800" dirty="0" err="1"/>
              <a:t>with</a:t>
            </a:r>
            <a:r>
              <a:rPr lang="fr-FR" sz="1800" dirty="0"/>
              <a:t> the Nb-93m x-ray </a:t>
            </a:r>
            <a:r>
              <a:rPr lang="fr-FR" sz="1800" dirty="0" err="1"/>
              <a:t>peak</a:t>
            </a:r>
            <a:r>
              <a:rPr lang="fr-FR" sz="1800" dirty="0"/>
              <a:t> </a:t>
            </a:r>
            <a:r>
              <a:rPr lang="fr-FR" sz="1800" dirty="0" err="1"/>
              <a:t>between</a:t>
            </a:r>
            <a:r>
              <a:rPr lang="fr-FR" sz="1800" dirty="0"/>
              <a:t> the </a:t>
            </a:r>
            <a:r>
              <a:rPr lang="fr-FR" sz="1800" dirty="0" err="1"/>
              <a:t>measurement</a:t>
            </a:r>
            <a:r>
              <a:rPr lang="fr-FR" sz="1800" dirty="0"/>
              <a:t> </a:t>
            </a:r>
            <a:r>
              <a:rPr lang="fr-FR" sz="1800" dirty="0" err="1"/>
              <a:t>series</a:t>
            </a:r>
            <a:endParaRPr lang="fr-FR" sz="1800" dirty="0"/>
          </a:p>
          <a:p>
            <a:r>
              <a:rPr lang="fr-FR" sz="1800" dirty="0"/>
              <a:t>Extended </a:t>
            </a:r>
            <a:r>
              <a:rPr lang="fr-FR" sz="1800" dirty="0" err="1"/>
              <a:t>dead</a:t>
            </a:r>
            <a:r>
              <a:rPr lang="fr-FR" sz="1800" dirty="0"/>
              <a:t>-time of 30 </a:t>
            </a:r>
            <a:r>
              <a:rPr lang="fr-FR" sz="1800" dirty="0">
                <a:latin typeface="Symbol" panose="05050102010706020507" pitchFamily="18" charset="2"/>
              </a:rPr>
              <a:t>m</a:t>
            </a:r>
            <a:r>
              <a:rPr lang="fr-FR" sz="1800" dirty="0"/>
              <a:t>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Comparison</a:t>
            </a:r>
            <a:r>
              <a:rPr lang="fr-FR" dirty="0"/>
              <a:t> of SIRTI </a:t>
            </a:r>
            <a:r>
              <a:rPr lang="fr-FR" dirty="0" err="1"/>
              <a:t>measurements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RF’s</a:t>
            </a:r>
            <a:r>
              <a:rPr lang="fr-FR" dirty="0"/>
              <a:t> </a:t>
            </a:r>
            <a:r>
              <a:rPr lang="fr-FR" dirty="0" err="1"/>
              <a:t>method</a:t>
            </a:r>
            <a:r>
              <a:rPr lang="fr-FR" dirty="0"/>
              <a:t> or the MTR2 (</a:t>
            </a:r>
            <a:r>
              <a:rPr lang="fr-FR" dirty="0">
                <a:solidFill>
                  <a:schemeClr val="accent2"/>
                </a:solidFill>
              </a:rPr>
              <a:t>in </a:t>
            </a:r>
            <a:r>
              <a:rPr lang="fr-FR" dirty="0" err="1">
                <a:solidFill>
                  <a:schemeClr val="accent2"/>
                </a:solidFill>
              </a:rPr>
              <a:t>progress</a:t>
            </a:r>
            <a:r>
              <a:rPr lang="fr-FR" dirty="0"/>
              <a:t>)</a:t>
            </a:r>
          </a:p>
        </p:txBody>
      </p:sp>
      <p:graphicFrame>
        <p:nvGraphicFramePr>
          <p:cNvPr id="30" name="Tableau 30">
            <a:extLst>
              <a:ext uri="{FF2B5EF4-FFF2-40B4-BE49-F238E27FC236}">
                <a16:creationId xmlns:a16="http://schemas.microsoft.com/office/drawing/2014/main" id="{9AC46D6D-592E-FC98-757C-0A7BDBBAB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82691"/>
              </p:ext>
            </p:extLst>
          </p:nvPr>
        </p:nvGraphicFramePr>
        <p:xfrm>
          <a:off x="395536" y="1966736"/>
          <a:ext cx="8136903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733">
                  <a:extLst>
                    <a:ext uri="{9D8B030D-6E8A-4147-A177-3AD203B41FA5}">
                      <a16:colId xmlns:a16="http://schemas.microsoft.com/office/drawing/2014/main" val="1096111484"/>
                    </a:ext>
                  </a:extLst>
                </a:gridCol>
                <a:gridCol w="1269475">
                  <a:extLst>
                    <a:ext uri="{9D8B030D-6E8A-4147-A177-3AD203B41FA5}">
                      <a16:colId xmlns:a16="http://schemas.microsoft.com/office/drawing/2014/main" val="89396811"/>
                    </a:ext>
                  </a:extLst>
                </a:gridCol>
                <a:gridCol w="915434">
                  <a:extLst>
                    <a:ext uri="{9D8B030D-6E8A-4147-A177-3AD203B41FA5}">
                      <a16:colId xmlns:a16="http://schemas.microsoft.com/office/drawing/2014/main" val="1305665036"/>
                    </a:ext>
                  </a:extLst>
                </a:gridCol>
                <a:gridCol w="979443">
                  <a:extLst>
                    <a:ext uri="{9D8B030D-6E8A-4147-A177-3AD203B41FA5}">
                      <a16:colId xmlns:a16="http://schemas.microsoft.com/office/drawing/2014/main" val="3986759366"/>
                    </a:ext>
                  </a:extLst>
                </a:gridCol>
                <a:gridCol w="1273475">
                  <a:extLst>
                    <a:ext uri="{9D8B030D-6E8A-4147-A177-3AD203B41FA5}">
                      <a16:colId xmlns:a16="http://schemas.microsoft.com/office/drawing/2014/main" val="2640164191"/>
                    </a:ext>
                  </a:extLst>
                </a:gridCol>
                <a:gridCol w="911434">
                  <a:extLst>
                    <a:ext uri="{9D8B030D-6E8A-4147-A177-3AD203B41FA5}">
                      <a16:colId xmlns:a16="http://schemas.microsoft.com/office/drawing/2014/main" val="420711022"/>
                    </a:ext>
                  </a:extLst>
                </a:gridCol>
                <a:gridCol w="979443">
                  <a:extLst>
                    <a:ext uri="{9D8B030D-6E8A-4147-A177-3AD203B41FA5}">
                      <a16:colId xmlns:a16="http://schemas.microsoft.com/office/drawing/2014/main" val="2580199949"/>
                    </a:ext>
                  </a:extLst>
                </a:gridCol>
                <a:gridCol w="1205466">
                  <a:extLst>
                    <a:ext uri="{9D8B030D-6E8A-4147-A177-3AD203B41FA5}">
                      <a16:colId xmlns:a16="http://schemas.microsoft.com/office/drawing/2014/main" val="750330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MTR2 live rate / s</a:t>
                      </a:r>
                      <a:r>
                        <a:rPr lang="fr-FR" sz="1600" baseline="30000" dirty="0"/>
                        <a:t>-1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Dead-time /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Meas</a:t>
                      </a:r>
                      <a:r>
                        <a:rPr lang="fr-FR" sz="1600" dirty="0"/>
                        <a:t>.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NIST soft live rate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/ s</a:t>
                      </a:r>
                      <a:r>
                        <a:rPr lang="fr-FR" sz="1600" baseline="30000" dirty="0"/>
                        <a:t>-1</a:t>
                      </a:r>
                      <a:endParaRPr lang="fr-FR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Dead-time /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Meas</a:t>
                      </a:r>
                      <a:r>
                        <a:rPr lang="fr-FR" sz="1600" dirty="0"/>
                        <a:t>.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Relative diff. / 10</a:t>
                      </a:r>
                      <a:r>
                        <a:rPr lang="fr-FR" sz="1600" baseline="30000" dirty="0"/>
                        <a:t>-4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30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err="1"/>
                        <a:t>Bg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76.23(15)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10x300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75.94(18)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5x600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accent2"/>
                          </a:solidFill>
                        </a:rPr>
                        <a:t>38(31)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43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aseline="30000" dirty="0"/>
                        <a:t>57</a:t>
                      </a:r>
                      <a:r>
                        <a:rPr lang="fr-FR" sz="1600" dirty="0"/>
                        <a:t>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5666.2(13)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10x500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5664.20(46)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5x2000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accent2"/>
                          </a:solidFill>
                        </a:rPr>
                        <a:t>3.6(25)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1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aseline="30000" dirty="0"/>
                        <a:t>94</a:t>
                      </a:r>
                      <a:r>
                        <a:rPr lang="fr-FR" sz="1600" dirty="0"/>
                        <a:t>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7590.6(22)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10x300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7589.06(73)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5x600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accent2"/>
                          </a:solidFill>
                        </a:rPr>
                        <a:t>2.0(30)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7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aseline="30000" dirty="0"/>
                        <a:t>94</a:t>
                      </a:r>
                      <a:r>
                        <a:rPr lang="fr-FR" sz="1600" dirty="0"/>
                        <a:t>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7589.3(14)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10x700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7589.30(87)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5x1400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accent2"/>
                          </a:solidFill>
                        </a:rPr>
                        <a:t>0.0(21)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53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aseline="30000" dirty="0"/>
                        <a:t>60</a:t>
                      </a:r>
                      <a:r>
                        <a:rPr lang="fr-FR" sz="1600" dirty="0"/>
                        <a:t>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24 858.0(30)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10x500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24 848.4(15)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5x2000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accent2"/>
                          </a:solidFill>
                        </a:rPr>
                        <a:t>3.9(14)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11305"/>
                  </a:ext>
                </a:extLst>
              </a:tr>
            </a:tbl>
          </a:graphicData>
        </a:graphic>
      </p:graphicFrame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12C54117-0DB4-791F-57EE-0B6A536F0AB3}"/>
              </a:ext>
            </a:extLst>
          </p:cNvPr>
          <p:cNvSpPr/>
          <p:nvPr/>
        </p:nvSpPr>
        <p:spPr>
          <a:xfrm>
            <a:off x="395536" y="4718831"/>
            <a:ext cx="4526160" cy="1878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NIST software </a:t>
            </a:r>
            <a:r>
              <a:rPr lang="fr-FR" dirty="0" err="1"/>
              <a:t>seems</a:t>
            </a:r>
            <a:r>
              <a:rPr lang="fr-FR" dirty="0"/>
              <a:t> </a:t>
            </a:r>
            <a:r>
              <a:rPr lang="fr-FR" dirty="0" err="1"/>
              <a:t>systematically</a:t>
            </a:r>
            <a:r>
              <a:rPr lang="fr-FR" dirty="0"/>
              <a:t> </a:t>
            </a:r>
            <a:r>
              <a:rPr lang="fr-FR" dirty="0" err="1"/>
              <a:t>lower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MTR2 by 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4 x 10</a:t>
            </a:r>
            <a:r>
              <a:rPr lang="fr-FR" baseline="30000" dirty="0"/>
              <a:t>-4</a:t>
            </a:r>
            <a:r>
              <a:rPr lang="fr-FR" dirty="0"/>
              <a:t>; </a:t>
            </a:r>
            <a:br>
              <a:rPr lang="fr-FR" dirty="0"/>
            </a:br>
            <a:r>
              <a:rPr lang="fr-FR" dirty="0"/>
              <a:t>no </a:t>
            </a:r>
            <a:r>
              <a:rPr lang="fr-FR" dirty="0" err="1"/>
              <a:t>dependence</a:t>
            </a:r>
            <a:r>
              <a:rPr lang="fr-FR" dirty="0"/>
              <a:t> </a:t>
            </a:r>
            <a:r>
              <a:rPr lang="fr-FR" dirty="0" err="1"/>
              <a:t>observed</a:t>
            </a:r>
            <a:r>
              <a:rPr lang="fr-FR" dirty="0"/>
              <a:t> versus rate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compared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baseline="30000" dirty="0"/>
              <a:t>94</a:t>
            </a:r>
            <a:r>
              <a:rPr lang="fr-FR" dirty="0"/>
              <a:t>Nb in SIRTI </a:t>
            </a:r>
            <a:br>
              <a:rPr lang="fr-FR" dirty="0"/>
            </a:br>
            <a:r>
              <a:rPr lang="fr-FR" dirty="0"/>
              <a:t>long-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fr-FR" dirty="0" err="1"/>
              <a:t>repeatability</a:t>
            </a:r>
            <a:r>
              <a:rPr lang="fr-FR" dirty="0"/>
              <a:t> of 2.5 x 10</a:t>
            </a:r>
            <a:r>
              <a:rPr lang="fr-FR" baseline="30000" dirty="0"/>
              <a:t>-4</a:t>
            </a:r>
            <a:endParaRPr lang="fr-FR" dirty="0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2FB7E584-81DF-5FA3-0424-10B3891223A8}"/>
              </a:ext>
            </a:extLst>
          </p:cNvPr>
          <p:cNvSpPr/>
          <p:nvPr/>
        </p:nvSpPr>
        <p:spPr>
          <a:xfrm>
            <a:off x="5220072" y="4957306"/>
            <a:ext cx="3312368" cy="1401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More </a:t>
            </a:r>
            <a:r>
              <a:rPr lang="fr-FR" dirty="0" err="1"/>
              <a:t>measurements</a:t>
            </a:r>
            <a:r>
              <a:rPr lang="fr-FR" dirty="0"/>
              <a:t> </a:t>
            </a:r>
            <a:r>
              <a:rPr lang="fr-FR" dirty="0" err="1"/>
              <a:t>needed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BIPM version of NIST software in </a:t>
            </a:r>
            <a:r>
              <a:rPr lang="fr-FR" dirty="0" err="1"/>
              <a:t>development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267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0624" y="914400"/>
            <a:ext cx="5375512" cy="1470025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thanks</a:t>
            </a:r>
            <a:r>
              <a:rPr lang="fr-FR" dirty="0"/>
              <a:t> to</a:t>
            </a:r>
            <a:br>
              <a:rPr lang="fr-FR" dirty="0"/>
            </a:br>
            <a:r>
              <a:rPr lang="fr-FR" dirty="0"/>
              <a:t>R. Fitzgerald, NIST, for the </a:t>
            </a:r>
            <a:r>
              <a:rPr lang="fr-FR" dirty="0" err="1"/>
              <a:t>LabView</a:t>
            </a:r>
            <a:r>
              <a:rPr lang="fr-FR" dirty="0"/>
              <a:t> software</a:t>
            </a:r>
            <a:br>
              <a:rPr lang="fr-FR" dirty="0"/>
            </a:br>
            <a:r>
              <a:rPr lang="fr-FR" dirty="0"/>
              <a:t>and C. </a:t>
            </a:r>
            <a:r>
              <a:rPr lang="fr-FR" dirty="0" err="1"/>
              <a:t>Bobin</a:t>
            </a:r>
            <a:r>
              <a:rPr lang="fr-FR" dirty="0"/>
              <a:t>, LNE-LNHB, for </a:t>
            </a:r>
            <a:r>
              <a:rPr lang="fr-FR" dirty="0" err="1"/>
              <a:t>providing</a:t>
            </a:r>
            <a:r>
              <a:rPr lang="fr-FR" dirty="0"/>
              <a:t> the MTR2 modules for the SIRTI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190847"/>
      </p:ext>
    </p:extLst>
  </p:cSld>
  <p:clrMapOvr>
    <a:masterClrMapping/>
  </p:clrMapOvr>
</p:sld>
</file>

<file path=ppt/theme/theme1.xml><?xml version="1.0" encoding="utf-8"?>
<a:theme xmlns:a="http://schemas.openxmlformats.org/drawingml/2006/main" name="BIPM PowerPoint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BIPM PowerPoint Template 2014</Template>
  <TotalTime>1573</TotalTime>
  <Words>412</Words>
  <Application>Microsoft Office PowerPoint</Application>
  <PresentationFormat>Affichage à l'écran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BIPM PowerPoint Template 2014</vt:lpstr>
      <vt:lpstr>First tests of the SIRTI with software live-time correction</vt:lpstr>
      <vt:lpstr>The present SIRTI electronics</vt:lpstr>
      <vt:lpstr>SIRTI electronics, following R. Fitzgerald’s method        (ARI 159, 2020, 109101)</vt:lpstr>
      <vt:lpstr>Results at NIST</vt:lpstr>
      <vt:lpstr>Comparison of SIRTI measurements using RF’s method or the MTR2 (in progress)</vt:lpstr>
      <vt:lpstr>Many thanks to R. Fitzgerald, NIST, for the LabView software and C. Bobin, LNE-LNHB, for providing the MTR2 modules for the SIRTI</vt:lpstr>
    </vt:vector>
  </TitlesOfParts>
  <Company>BIPM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Carine Michotte</dc:creator>
  <cp:lastModifiedBy>Carine MICHOTTE</cp:lastModifiedBy>
  <cp:revision>35</cp:revision>
  <dcterms:created xsi:type="dcterms:W3CDTF">2015-03-12T13:32:39Z</dcterms:created>
  <dcterms:modified xsi:type="dcterms:W3CDTF">2022-06-08T07:48:59Z</dcterms:modified>
</cp:coreProperties>
</file>